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684" r:id="rId2"/>
    <p:sldMasterId id="2147483696" r:id="rId3"/>
  </p:sldMasterIdLst>
  <p:notesMasterIdLst>
    <p:notesMasterId r:id="rId5"/>
  </p:notesMasterIdLst>
  <p:sldIdLst>
    <p:sldId id="309" r:id="rId4"/>
  </p:sldIdLst>
  <p:sldSz cx="7559675" cy="10691813"/>
  <p:notesSz cx="6797675" cy="9926638"/>
  <p:defaultTextStyle>
    <a:defPPr>
      <a:defRPr lang="nl-BE"/>
    </a:defPPr>
    <a:lvl1pPr marL="0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64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26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91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53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17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79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42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306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6C74"/>
    <a:srgbClr val="FF6600"/>
    <a:srgbClr val="DA003D"/>
    <a:srgbClr val="D9D9D9"/>
    <a:srgbClr val="B3FF00"/>
    <a:srgbClr val="F7A900"/>
    <a:srgbClr val="92D04F"/>
    <a:srgbClr val="FF4C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854" autoAdjust="0"/>
    <p:restoredTop sz="86382"/>
  </p:normalViewPr>
  <p:slideViewPr>
    <p:cSldViewPr snapToGrid="0">
      <p:cViewPr varScale="1">
        <p:scale>
          <a:sx n="73" d="100"/>
          <a:sy n="73" d="100"/>
        </p:scale>
        <p:origin x="3540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9" d="100"/>
          <a:sy n="89" d="100"/>
        </p:scale>
        <p:origin x="2648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\\Users\jjja_home\Downloads\Pertes%20de%20charge%20TOUT%2009-2018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\\Users\jjja_home\Downloads\Pertes%20de%20charge%20TOUT%2009-2018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\\Users\jjja_home\Downloads\Pertes%20de%20charge%20TOUT%2009-2018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\\Users\jjja_home\Downloads\Pertes%20de%20charge%20TOUT%2009-2018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file:///\\Users\jjja_home\Downloads\Pertes%20de%20charge%20TOUT%2009-2018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file:///\\Users\jjja_home\Downloads\Pertes%20de%20charge%20TOUT%2009-2018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8285621089570456"/>
          <c:y val="0.19685039370078741"/>
          <c:w val="0.75464502126485089"/>
          <c:h val="0.61811023622047245"/>
        </c:manualLayout>
      </c:layout>
      <c:scatterChart>
        <c:scatterStyle val="smoothMarker"/>
        <c:varyColors val="0"/>
        <c:ser>
          <c:idx val="0"/>
          <c:order val="0"/>
          <c:spPr>
            <a:ln w="95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rnd">
                <a:solidFill>
                  <a:schemeClr val="accent1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'Daten NW'!$F$163:$F$171</c:f>
              <c:numCache>
                <c:formatCode>General</c:formatCode>
                <c:ptCount val="9"/>
                <c:pt idx="0">
                  <c:v>1000</c:v>
                </c:pt>
                <c:pt idx="1">
                  <c:v>1500</c:v>
                </c:pt>
                <c:pt idx="2">
                  <c:v>2000</c:v>
                </c:pt>
                <c:pt idx="3">
                  <c:v>2500</c:v>
                </c:pt>
                <c:pt idx="4">
                  <c:v>3000</c:v>
                </c:pt>
                <c:pt idx="5">
                  <c:v>3500</c:v>
                </c:pt>
                <c:pt idx="6">
                  <c:v>4000</c:v>
                </c:pt>
                <c:pt idx="7">
                  <c:v>4500</c:v>
                </c:pt>
                <c:pt idx="8">
                  <c:v>5000</c:v>
                </c:pt>
              </c:numCache>
            </c:numRef>
          </c:xVal>
          <c:yVal>
            <c:numRef>
              <c:f>'Daten NW'!$G$163:$G$171</c:f>
              <c:numCache>
                <c:formatCode>0.00</c:formatCode>
                <c:ptCount val="9"/>
                <c:pt idx="0" formatCode="General">
                  <c:v>0.03</c:v>
                </c:pt>
                <c:pt idx="1">
                  <c:v>7.0000000000000007E-2</c:v>
                </c:pt>
                <c:pt idx="2">
                  <c:v>0.12</c:v>
                </c:pt>
                <c:pt idx="3">
                  <c:v>0.2</c:v>
                </c:pt>
                <c:pt idx="4">
                  <c:v>0.24</c:v>
                </c:pt>
                <c:pt idx="5">
                  <c:v>0.28999999999999998</c:v>
                </c:pt>
                <c:pt idx="6">
                  <c:v>0.35</c:v>
                </c:pt>
                <c:pt idx="7">
                  <c:v>0.43</c:v>
                </c:pt>
                <c:pt idx="8">
                  <c:v>0.5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E8D6-6D4B-A82B-5CDB2CA6D9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34195968"/>
        <c:axId val="434194792"/>
      </c:scatterChart>
      <c:valAx>
        <c:axId val="434195968"/>
        <c:scaling>
          <c:orientation val="minMax"/>
          <c:max val="5000"/>
          <c:min val="10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34194792"/>
        <c:crossesAt val="0"/>
        <c:crossBetween val="midCat"/>
        <c:majorUnit val="500"/>
        <c:minorUnit val="500"/>
      </c:valAx>
      <c:valAx>
        <c:axId val="434194792"/>
        <c:scaling>
          <c:orientation val="minMax"/>
          <c:max val="1.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34195968"/>
        <c:crosses val="autoZero"/>
        <c:crossBetween val="midCat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747666298651229"/>
          <c:y val="0.2117753882167018"/>
          <c:w val="0.76291029824737489"/>
          <c:h val="0.60391370389611232"/>
        </c:manualLayout>
      </c:layout>
      <c:scatterChart>
        <c:scatterStyle val="smoothMarker"/>
        <c:varyColors val="0"/>
        <c:ser>
          <c:idx val="0"/>
          <c:order val="0"/>
          <c:spPr>
            <a:ln w="95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rnd">
                <a:solidFill>
                  <a:schemeClr val="accent1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'Daten NW'!$N$163:$N$171</c:f>
              <c:numCache>
                <c:formatCode>General</c:formatCode>
                <c:ptCount val="9"/>
                <c:pt idx="0">
                  <c:v>1000</c:v>
                </c:pt>
                <c:pt idx="1">
                  <c:v>1500</c:v>
                </c:pt>
                <c:pt idx="2">
                  <c:v>2000</c:v>
                </c:pt>
                <c:pt idx="3">
                  <c:v>2500</c:v>
                </c:pt>
                <c:pt idx="4">
                  <c:v>3000</c:v>
                </c:pt>
                <c:pt idx="5">
                  <c:v>3500</c:v>
                </c:pt>
                <c:pt idx="6">
                  <c:v>4000</c:v>
                </c:pt>
                <c:pt idx="7">
                  <c:v>4500</c:v>
                </c:pt>
                <c:pt idx="8">
                  <c:v>5000</c:v>
                </c:pt>
              </c:numCache>
            </c:numRef>
          </c:xVal>
          <c:yVal>
            <c:numRef>
              <c:f>'Daten NW'!$O$163:$O$171</c:f>
              <c:numCache>
                <c:formatCode>0.00</c:formatCode>
                <c:ptCount val="9"/>
                <c:pt idx="0" formatCode="General">
                  <c:v>0.02</c:v>
                </c:pt>
                <c:pt idx="1">
                  <c:v>0.04</c:v>
                </c:pt>
                <c:pt idx="2">
                  <c:v>0.05</c:v>
                </c:pt>
                <c:pt idx="3">
                  <c:v>0.08</c:v>
                </c:pt>
                <c:pt idx="4">
                  <c:v>0.1</c:v>
                </c:pt>
                <c:pt idx="5">
                  <c:v>0.18</c:v>
                </c:pt>
                <c:pt idx="6">
                  <c:v>0.32</c:v>
                </c:pt>
                <c:pt idx="7">
                  <c:v>0.4</c:v>
                </c:pt>
                <c:pt idx="8">
                  <c:v>0.44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ADD7-A14A-9403-FD47A6B1D2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34196360"/>
        <c:axId val="434964688"/>
      </c:scatterChart>
      <c:valAx>
        <c:axId val="434196360"/>
        <c:scaling>
          <c:orientation val="minMax"/>
          <c:max val="5000"/>
          <c:min val="10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34964688"/>
        <c:crossesAt val="0"/>
        <c:crossBetween val="midCat"/>
        <c:majorUnit val="500"/>
        <c:minorUnit val="500"/>
      </c:valAx>
      <c:valAx>
        <c:axId val="434964688"/>
        <c:scaling>
          <c:orientation val="minMax"/>
          <c:max val="1.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34196360"/>
        <c:crosses val="autoZero"/>
        <c:crossBetween val="midCat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8480363549907056"/>
          <c:y val="0.20592910764918471"/>
          <c:w val="0.749482161126241"/>
          <c:h val="0.63191015500807812"/>
        </c:manualLayout>
      </c:layout>
      <c:scatterChart>
        <c:scatterStyle val="smoothMarker"/>
        <c:varyColors val="0"/>
        <c:ser>
          <c:idx val="0"/>
          <c:order val="0"/>
          <c:spPr>
            <a:ln w="95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rnd">
                <a:solidFill>
                  <a:schemeClr val="accent1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'Daten NW'!$C$163:$C$169</c:f>
              <c:numCache>
                <c:formatCode>General</c:formatCode>
                <c:ptCount val="7"/>
                <c:pt idx="0">
                  <c:v>1000</c:v>
                </c:pt>
                <c:pt idx="1">
                  <c:v>1500</c:v>
                </c:pt>
                <c:pt idx="2">
                  <c:v>2000</c:v>
                </c:pt>
                <c:pt idx="3">
                  <c:v>2500</c:v>
                </c:pt>
                <c:pt idx="4">
                  <c:v>3000</c:v>
                </c:pt>
                <c:pt idx="5">
                  <c:v>3500</c:v>
                </c:pt>
                <c:pt idx="6">
                  <c:v>4000</c:v>
                </c:pt>
              </c:numCache>
            </c:numRef>
          </c:xVal>
          <c:yVal>
            <c:numRef>
              <c:f>'Daten NW'!$D$163:$D$169</c:f>
              <c:numCache>
                <c:formatCode>0.00</c:formatCode>
                <c:ptCount val="7"/>
                <c:pt idx="0" formatCode="General">
                  <c:v>0.06</c:v>
                </c:pt>
                <c:pt idx="1">
                  <c:v>0.1</c:v>
                </c:pt>
                <c:pt idx="2">
                  <c:v>0.14000000000000001</c:v>
                </c:pt>
                <c:pt idx="3">
                  <c:v>0.2</c:v>
                </c:pt>
                <c:pt idx="4">
                  <c:v>0.28999999999999998</c:v>
                </c:pt>
                <c:pt idx="5">
                  <c:v>0.36</c:v>
                </c:pt>
                <c:pt idx="6">
                  <c:v>0.46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9019-4A47-B70E-CD1954DEEF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34959984"/>
        <c:axId val="434963904"/>
      </c:scatterChart>
      <c:valAx>
        <c:axId val="434959984"/>
        <c:scaling>
          <c:orientation val="minMax"/>
          <c:max val="4000"/>
          <c:min val="10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34963904"/>
        <c:crossesAt val="0"/>
        <c:crossBetween val="midCat"/>
        <c:majorUnit val="500"/>
        <c:minorUnit val="500"/>
      </c:valAx>
      <c:valAx>
        <c:axId val="434963904"/>
        <c:scaling>
          <c:orientation val="minMax"/>
          <c:max val="1.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34959984"/>
        <c:crosses val="autoZero"/>
        <c:crossBetween val="midCat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607646054844197"/>
          <c:y val="0.20767480997601936"/>
          <c:w val="0.78201643140241373"/>
          <c:h val="0.58466038240685092"/>
        </c:manualLayout>
      </c:layout>
      <c:scatterChart>
        <c:scatterStyle val="smoothMarker"/>
        <c:varyColors val="0"/>
        <c:ser>
          <c:idx val="0"/>
          <c:order val="0"/>
          <c:spPr>
            <a:ln w="95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rnd">
                <a:solidFill>
                  <a:schemeClr val="accent1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'Daten NW'!$I$163:$I$167</c:f>
              <c:numCache>
                <c:formatCode>General</c:formatCode>
                <c:ptCount val="5"/>
                <c:pt idx="0">
                  <c:v>500</c:v>
                </c:pt>
                <c:pt idx="1">
                  <c:v>1000</c:v>
                </c:pt>
                <c:pt idx="2">
                  <c:v>1500</c:v>
                </c:pt>
                <c:pt idx="3">
                  <c:v>2000</c:v>
                </c:pt>
                <c:pt idx="4">
                  <c:v>2500</c:v>
                </c:pt>
              </c:numCache>
            </c:numRef>
          </c:xVal>
          <c:yVal>
            <c:numRef>
              <c:f>'Daten NW'!$J$163:$J$167</c:f>
              <c:numCache>
                <c:formatCode>General</c:formatCode>
                <c:ptCount val="5"/>
                <c:pt idx="0">
                  <c:v>0.3</c:v>
                </c:pt>
                <c:pt idx="1">
                  <c:v>0.42</c:v>
                </c:pt>
                <c:pt idx="2">
                  <c:v>0.56999999999999995</c:v>
                </c:pt>
                <c:pt idx="3">
                  <c:v>0.74</c:v>
                </c:pt>
                <c:pt idx="4">
                  <c:v>1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0902-764D-9DC3-6144A57336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34965472"/>
        <c:axId val="434961944"/>
      </c:scatterChart>
      <c:valAx>
        <c:axId val="434965472"/>
        <c:scaling>
          <c:orientation val="minMax"/>
          <c:max val="2500"/>
          <c:min val="5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34961944"/>
        <c:crossesAt val="0"/>
        <c:crossBetween val="midCat"/>
        <c:majorUnit val="500"/>
        <c:minorUnit val="500"/>
      </c:valAx>
      <c:valAx>
        <c:axId val="434961944"/>
        <c:scaling>
          <c:orientation val="minMax"/>
          <c:max val="1.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34965472"/>
        <c:crosses val="autoZero"/>
        <c:crossBetween val="midCat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807793147041416"/>
          <c:y val="0.2017388274155979"/>
          <c:w val="0.75620695988964259"/>
          <c:h val="0.61818743139958099"/>
        </c:manualLayout>
      </c:layout>
      <c:scatterChart>
        <c:scatterStyle val="smoothMarker"/>
        <c:varyColors val="0"/>
        <c:ser>
          <c:idx val="0"/>
          <c:order val="0"/>
          <c:spPr>
            <a:ln w="95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rnd">
                <a:solidFill>
                  <a:schemeClr val="accent1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'Daten NW'!$K$163:$K$169</c:f>
              <c:numCache>
                <c:formatCode>General</c:formatCode>
                <c:ptCount val="7"/>
                <c:pt idx="0">
                  <c:v>1000</c:v>
                </c:pt>
                <c:pt idx="1">
                  <c:v>1500</c:v>
                </c:pt>
                <c:pt idx="2">
                  <c:v>2000</c:v>
                </c:pt>
                <c:pt idx="3">
                  <c:v>2500</c:v>
                </c:pt>
                <c:pt idx="4">
                  <c:v>3000</c:v>
                </c:pt>
                <c:pt idx="5">
                  <c:v>3500</c:v>
                </c:pt>
                <c:pt idx="6">
                  <c:v>4000</c:v>
                </c:pt>
              </c:numCache>
            </c:numRef>
          </c:xVal>
          <c:yVal>
            <c:numRef>
              <c:f>'Daten NW'!$L$163:$L$169</c:f>
              <c:numCache>
                <c:formatCode>0.00</c:formatCode>
                <c:ptCount val="7"/>
                <c:pt idx="0" formatCode="General">
                  <c:v>0.05</c:v>
                </c:pt>
                <c:pt idx="1">
                  <c:v>0.08</c:v>
                </c:pt>
                <c:pt idx="2">
                  <c:v>0.1</c:v>
                </c:pt>
                <c:pt idx="3">
                  <c:v>0.16</c:v>
                </c:pt>
                <c:pt idx="4">
                  <c:v>0.25</c:v>
                </c:pt>
                <c:pt idx="5">
                  <c:v>0.34</c:v>
                </c:pt>
                <c:pt idx="6">
                  <c:v>0.43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8E4E-814A-B5C2-EFD0BB9314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34958808"/>
        <c:axId val="434960768"/>
      </c:scatterChart>
      <c:valAx>
        <c:axId val="434958808"/>
        <c:scaling>
          <c:orientation val="minMax"/>
          <c:max val="4000"/>
          <c:min val="10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34960768"/>
        <c:crossesAt val="0"/>
        <c:crossBetween val="midCat"/>
        <c:majorUnit val="500"/>
        <c:minorUnit val="500"/>
      </c:valAx>
      <c:valAx>
        <c:axId val="434960768"/>
        <c:scaling>
          <c:orientation val="minMax"/>
          <c:max val="1.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34958808"/>
        <c:crosses val="autoZero"/>
        <c:crossBetween val="midCat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7480919935958397"/>
          <c:y val="0.20982367273606278"/>
          <c:w val="0.7621549638261248"/>
          <c:h val="0.62284567663214174"/>
        </c:manualLayout>
      </c:layout>
      <c:scatterChart>
        <c:scatterStyle val="smoothMarker"/>
        <c:varyColors val="0"/>
        <c:ser>
          <c:idx val="0"/>
          <c:order val="0"/>
          <c:spPr>
            <a:ln w="95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rnd">
                <a:solidFill>
                  <a:schemeClr val="accent1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'Daten NW'!$A$163:$A$167</c:f>
              <c:numCache>
                <c:formatCode>General</c:formatCode>
                <c:ptCount val="5"/>
                <c:pt idx="0">
                  <c:v>500</c:v>
                </c:pt>
                <c:pt idx="1">
                  <c:v>1000</c:v>
                </c:pt>
                <c:pt idx="2">
                  <c:v>1500</c:v>
                </c:pt>
                <c:pt idx="3">
                  <c:v>2000</c:v>
                </c:pt>
                <c:pt idx="4">
                  <c:v>2500</c:v>
                </c:pt>
              </c:numCache>
            </c:numRef>
          </c:xVal>
          <c:yVal>
            <c:numRef>
              <c:f>'Daten NW'!$B$163:$B$167</c:f>
              <c:numCache>
                <c:formatCode>General</c:formatCode>
                <c:ptCount val="5"/>
                <c:pt idx="0">
                  <c:v>0.3</c:v>
                </c:pt>
                <c:pt idx="1">
                  <c:v>0.43</c:v>
                </c:pt>
                <c:pt idx="2">
                  <c:v>0.6</c:v>
                </c:pt>
                <c:pt idx="3">
                  <c:v>0.76</c:v>
                </c:pt>
                <c:pt idx="4">
                  <c:v>1.06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A475-EB42-BE59-843E5FE545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34962728"/>
        <c:axId val="431739288"/>
      </c:scatterChart>
      <c:valAx>
        <c:axId val="434962728"/>
        <c:scaling>
          <c:orientation val="minMax"/>
          <c:max val="2500"/>
          <c:min val="5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31739288"/>
        <c:crossesAt val="0"/>
        <c:crossBetween val="midCat"/>
        <c:majorUnit val="500"/>
        <c:minorUnit val="500"/>
      </c:valAx>
      <c:valAx>
        <c:axId val="431739288"/>
        <c:scaling>
          <c:orientation val="minMax"/>
          <c:max val="1.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34962728"/>
        <c:crosses val="autoZero"/>
        <c:crossBetween val="midCat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4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4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60" cy="498056"/>
          </a:xfrm>
          <a:prstGeom prst="rect">
            <a:avLst/>
          </a:prstGeom>
        </p:spPr>
        <p:txBody>
          <a:bodyPr vert="horz" lIns="95532" tIns="47766" rIns="95532" bIns="47766" rtlCol="0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60" cy="498056"/>
          </a:xfrm>
          <a:prstGeom prst="rect">
            <a:avLst/>
          </a:prstGeom>
        </p:spPr>
        <p:txBody>
          <a:bodyPr vert="horz" lIns="95532" tIns="47766" rIns="95532" bIns="47766" rtlCol="0"/>
          <a:lstStyle>
            <a:lvl1pPr algn="r">
              <a:defRPr sz="1300"/>
            </a:lvl1pPr>
          </a:lstStyle>
          <a:p>
            <a:fld id="{32CFB9A6-07D8-654B-9ACE-2FE734E169D7}" type="datetimeFigureOut">
              <a:rPr lang="nl-NL" smtClean="0"/>
              <a:t>25-3-2020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241425"/>
            <a:ext cx="2368550" cy="3348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32" tIns="47766" rIns="95532" bIns="47766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77196"/>
            <a:ext cx="5438140" cy="3908614"/>
          </a:xfrm>
          <a:prstGeom prst="rect">
            <a:avLst/>
          </a:prstGeom>
        </p:spPr>
        <p:txBody>
          <a:bodyPr vert="horz" lIns="95532" tIns="47766" rIns="95532" bIns="47766" rtlCol="0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1" y="9428588"/>
            <a:ext cx="2945660" cy="498055"/>
          </a:xfrm>
          <a:prstGeom prst="rect">
            <a:avLst/>
          </a:prstGeom>
        </p:spPr>
        <p:txBody>
          <a:bodyPr vert="horz" lIns="95532" tIns="47766" rIns="95532" bIns="47766" rtlCol="0" anchor="b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4" y="9428588"/>
            <a:ext cx="2945660" cy="498055"/>
          </a:xfrm>
          <a:prstGeom prst="rect">
            <a:avLst/>
          </a:prstGeom>
        </p:spPr>
        <p:txBody>
          <a:bodyPr vert="horz" lIns="95532" tIns="47766" rIns="95532" bIns="47766" rtlCol="0" anchor="b"/>
          <a:lstStyle>
            <a:lvl1pPr algn="r">
              <a:defRPr sz="1300"/>
            </a:lvl1pPr>
          </a:lstStyle>
          <a:p>
            <a:fld id="{A1BC2769-C6CC-064A-AEF5-D183B71B235F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6020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2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1pPr>
    <a:lvl2pPr marL="457164" algn="l" defTabSz="91432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2pPr>
    <a:lvl3pPr marL="914326" algn="l" defTabSz="91432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3pPr>
    <a:lvl4pPr marL="1371491" algn="l" defTabSz="91432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4pPr>
    <a:lvl5pPr marL="1828653" algn="l" defTabSz="91432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5pPr>
    <a:lvl6pPr marL="2285817" algn="l" defTabSz="91432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6pPr>
    <a:lvl7pPr marL="2742979" algn="l" defTabSz="91432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7pPr>
    <a:lvl8pPr marL="3200142" algn="l" defTabSz="91432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8pPr>
    <a:lvl9pPr marL="3657306" algn="l" defTabSz="91432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2214563" y="1241425"/>
            <a:ext cx="2368550" cy="334803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BC2769-C6CC-064A-AEF5-D183B71B235F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6727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44563" y="1749425"/>
            <a:ext cx="5670550" cy="3722688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44563" y="5614988"/>
            <a:ext cx="5670550" cy="25828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90517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43081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410200" y="569913"/>
            <a:ext cx="1630363" cy="9059862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19113" y="569913"/>
            <a:ext cx="4738687" cy="9059862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083069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34995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47EA2-4382-430A-BA5B-178CD4805B9C}" type="datetime1">
              <a:rPr lang="nl-BE" smtClean="0"/>
              <a:t>25/03/2020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03696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BADBE-7529-4DEB-A967-7105F1F7F03F}" type="datetime1">
              <a:rPr lang="nl-BE" smtClean="0"/>
              <a:t>25/03/2020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669813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9E091-DA11-4CB1-A256-D86D9EFAC6D4}" type="datetime1">
              <a:rPr lang="nl-BE" smtClean="0"/>
              <a:t>25/03/2020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892805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1B5DD-5319-4872-8BF4-359BA7DC233D}" type="datetime1">
              <a:rPr lang="nl-BE" smtClean="0"/>
              <a:t>25/03/2020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023094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6AE1F-98FC-4E5A-924E-682844212BB2}" type="datetime1">
              <a:rPr lang="nl-BE" smtClean="0"/>
              <a:t>25/03/2020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186658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57CA2-EFE2-42C1-9FDE-2B3362CD273C}" type="datetime1">
              <a:rPr lang="nl-BE" smtClean="0"/>
              <a:t>25/03/2020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772321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315BA-CE5D-45CB-9D46-D9B7A3A79E4F}" type="datetime1">
              <a:rPr lang="nl-BE" smtClean="0"/>
              <a:t>25/03/2020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28262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295515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9E748-D692-44D4-8262-5EDAA4215143}" type="datetime1">
              <a:rPr lang="nl-BE" smtClean="0"/>
              <a:t>25/03/2020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414271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E8FDB-C3E2-4441-931E-E28BA2102AC2}" type="datetime1">
              <a:rPr lang="nl-BE" smtClean="0"/>
              <a:t>25/03/2020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43231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21FA3-C990-48F4-9E4F-BF98A64677B2}" type="datetime1">
              <a:rPr lang="nl-BE" smtClean="0"/>
              <a:t>25/03/2020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463057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216B2-FB18-454C-9B13-17EEE11FC3B3}" type="datetime1">
              <a:rPr lang="nl-BE" smtClean="0"/>
              <a:t>25/03/2020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0757208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44563" y="1749425"/>
            <a:ext cx="5670550" cy="3722688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44563" y="5614988"/>
            <a:ext cx="5670550" cy="25828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498350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2756410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5938" y="2665413"/>
            <a:ext cx="6519862" cy="44481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15938" y="7154863"/>
            <a:ext cx="6519862" cy="23383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118629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19113" y="2846388"/>
            <a:ext cx="3184525" cy="678338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856038" y="2846388"/>
            <a:ext cx="3184525" cy="678338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9416684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0700" y="569913"/>
            <a:ext cx="6519863" cy="206533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20700" y="2620963"/>
            <a:ext cx="3198813" cy="12842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0700" y="3905250"/>
            <a:ext cx="3198813" cy="57451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27463" y="2620963"/>
            <a:ext cx="3213100" cy="12842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27463" y="3905250"/>
            <a:ext cx="3213100" cy="57451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840732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21249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5938" y="2665413"/>
            <a:ext cx="6519862" cy="44481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15938" y="7154863"/>
            <a:ext cx="6519862" cy="23383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7501918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615935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0700" y="712788"/>
            <a:ext cx="2438400" cy="24955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13100" y="1539875"/>
            <a:ext cx="3827463" cy="75977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20700" y="3208338"/>
            <a:ext cx="2438400" cy="59420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812058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0700" y="712788"/>
            <a:ext cx="2438400" cy="24955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213100" y="1539875"/>
            <a:ext cx="3827463" cy="7597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20700" y="3208338"/>
            <a:ext cx="2438400" cy="59420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6640416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2453645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410200" y="569913"/>
            <a:ext cx="1630363" cy="9059862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19113" y="569913"/>
            <a:ext cx="4738687" cy="9059862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197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19113" y="2846388"/>
            <a:ext cx="3184525" cy="678338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856038" y="2846388"/>
            <a:ext cx="3184525" cy="678338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92228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0700" y="569913"/>
            <a:ext cx="6519863" cy="206533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20700" y="2620963"/>
            <a:ext cx="3198813" cy="12842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0700" y="3905250"/>
            <a:ext cx="3198813" cy="57451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27463" y="2620963"/>
            <a:ext cx="3213100" cy="12842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27463" y="3905250"/>
            <a:ext cx="3213100" cy="57451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41385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05718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39447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0700" y="712788"/>
            <a:ext cx="2438400" cy="24955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13100" y="1539875"/>
            <a:ext cx="3827463" cy="75977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20700" y="3208338"/>
            <a:ext cx="2438400" cy="59420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36429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0700" y="712788"/>
            <a:ext cx="2438400" cy="24955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213100" y="1539875"/>
            <a:ext cx="3827463" cy="7597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20700" y="3208338"/>
            <a:ext cx="2438400" cy="59420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0780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19113" y="2846388"/>
            <a:ext cx="6521450" cy="67833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0DD56-FFD7-43CC-8007-D1E763367F9A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22039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B759F-B43B-4932-B846-36CF99D89090}" type="datetime1">
              <a:rPr lang="nl-BE" smtClean="0"/>
              <a:t>25/03/2020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90321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19113" y="2846388"/>
            <a:ext cx="6521450" cy="67833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4E8DA-2AD3-41B3-A3F6-0A9122C48C3D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4598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10" Type="http://schemas.openxmlformats.org/officeDocument/2006/relationships/image" Target="../media/image2.tiff"/><Relationship Id="rId4" Type="http://schemas.openxmlformats.org/officeDocument/2006/relationships/chart" Target="../charts/chart2.xml"/><Relationship Id="rId9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0" name="Chart 8">
            <a:extLst>
              <a:ext uri="{FF2B5EF4-FFF2-40B4-BE49-F238E27FC236}">
                <a16:creationId xmlns="" xmlns:a16="http://schemas.microsoft.com/office/drawing/2014/main" id="{00000000-0008-0000-0800-0000BE8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3447244"/>
              </p:ext>
            </p:extLst>
          </p:nvPr>
        </p:nvGraphicFramePr>
        <p:xfrm>
          <a:off x="899016" y="5514773"/>
          <a:ext cx="2800639" cy="17180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1" name="Chart 9">
            <a:extLst>
              <a:ext uri="{FF2B5EF4-FFF2-40B4-BE49-F238E27FC236}">
                <a16:creationId xmlns="" xmlns:a16="http://schemas.microsoft.com/office/drawing/2014/main" id="{00000000-0008-0000-0800-0000BF8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2201504"/>
              </p:ext>
            </p:extLst>
          </p:nvPr>
        </p:nvGraphicFramePr>
        <p:xfrm>
          <a:off x="4105446" y="5489992"/>
          <a:ext cx="2672794" cy="17353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6" name="Chart 6">
            <a:extLst>
              <a:ext uri="{FF2B5EF4-FFF2-40B4-BE49-F238E27FC236}">
                <a16:creationId xmlns="" xmlns:a16="http://schemas.microsoft.com/office/drawing/2014/main" id="{00000000-0008-0000-0800-0000BC8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8220080"/>
              </p:ext>
            </p:extLst>
          </p:nvPr>
        </p:nvGraphicFramePr>
        <p:xfrm>
          <a:off x="1048425" y="3784132"/>
          <a:ext cx="2687733" cy="16868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59" name="Chart 5">
            <a:extLst>
              <a:ext uri="{FF2B5EF4-FFF2-40B4-BE49-F238E27FC236}">
                <a16:creationId xmlns="" xmlns:a16="http://schemas.microsoft.com/office/drawing/2014/main" id="{00000000-0008-0000-0800-0000BB8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0655172"/>
              </p:ext>
            </p:extLst>
          </p:nvPr>
        </p:nvGraphicFramePr>
        <p:xfrm>
          <a:off x="3860256" y="2068515"/>
          <a:ext cx="2930942" cy="1790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67" name="Chart 7">
            <a:extLst>
              <a:ext uri="{FF2B5EF4-FFF2-40B4-BE49-F238E27FC236}">
                <a16:creationId xmlns="" xmlns:a16="http://schemas.microsoft.com/office/drawing/2014/main" id="{00000000-0008-0000-0800-0000BD8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6536234"/>
              </p:ext>
            </p:extLst>
          </p:nvPr>
        </p:nvGraphicFramePr>
        <p:xfrm>
          <a:off x="4190393" y="3809214"/>
          <a:ext cx="2590087" cy="1649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98" y="962909"/>
            <a:ext cx="1911071" cy="519174"/>
          </a:xfrm>
          <a:prstGeom prst="rect">
            <a:avLst/>
          </a:prstGeom>
        </p:spPr>
      </p:pic>
      <p:sp>
        <p:nvSpPr>
          <p:cNvPr id="9" name="Rechthoek 14">
            <a:extLst>
              <a:ext uri="{FF2B5EF4-FFF2-40B4-BE49-F238E27FC236}">
                <a16:creationId xmlns="" xmlns:a16="http://schemas.microsoft.com/office/drawing/2014/main" id="{E37F7F22-1163-A549-854F-03BD9474AAA1}"/>
              </a:ext>
            </a:extLst>
          </p:cNvPr>
          <p:cNvSpPr/>
          <p:nvPr/>
        </p:nvSpPr>
        <p:spPr>
          <a:xfrm>
            <a:off x="2646058" y="959933"/>
            <a:ext cx="4261630" cy="51917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3124" dirty="0"/>
              <a:t>NW25DUO</a:t>
            </a:r>
            <a:endParaRPr lang="nl-NL" sz="2430" dirty="0"/>
          </a:p>
        </p:txBody>
      </p:sp>
      <p:sp>
        <p:nvSpPr>
          <p:cNvPr id="6" name="Rechthoek 5">
            <a:extLst>
              <a:ext uri="{FF2B5EF4-FFF2-40B4-BE49-F238E27FC236}">
                <a16:creationId xmlns="" xmlns:a16="http://schemas.microsoft.com/office/drawing/2014/main" id="{81115868-34EE-7E46-9426-192C737AFE4D}"/>
              </a:ext>
            </a:extLst>
          </p:cNvPr>
          <p:cNvSpPr/>
          <p:nvPr/>
        </p:nvSpPr>
        <p:spPr>
          <a:xfrm>
            <a:off x="749930" y="2326786"/>
            <a:ext cx="2967573" cy="1561880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562"/>
          </a:p>
        </p:txBody>
      </p:sp>
      <p:sp>
        <p:nvSpPr>
          <p:cNvPr id="14" name="Rechthoek 13">
            <a:extLst>
              <a:ext uri="{FF2B5EF4-FFF2-40B4-BE49-F238E27FC236}">
                <a16:creationId xmlns="" xmlns:a16="http://schemas.microsoft.com/office/drawing/2014/main" id="{E918EAC2-3370-9447-975D-BF9E9300D1D2}"/>
              </a:ext>
            </a:extLst>
          </p:cNvPr>
          <p:cNvSpPr/>
          <p:nvPr/>
        </p:nvSpPr>
        <p:spPr>
          <a:xfrm>
            <a:off x="3842454" y="2326786"/>
            <a:ext cx="2967573" cy="1561880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562"/>
          </a:p>
        </p:txBody>
      </p:sp>
      <p:sp>
        <p:nvSpPr>
          <p:cNvPr id="15" name="Rechthoek 14">
            <a:extLst>
              <a:ext uri="{FF2B5EF4-FFF2-40B4-BE49-F238E27FC236}">
                <a16:creationId xmlns="" xmlns:a16="http://schemas.microsoft.com/office/drawing/2014/main" id="{34EE8F4A-6BE1-1249-8671-167D2D42A9F3}"/>
              </a:ext>
            </a:extLst>
          </p:cNvPr>
          <p:cNvSpPr/>
          <p:nvPr/>
        </p:nvSpPr>
        <p:spPr>
          <a:xfrm>
            <a:off x="747427" y="4038141"/>
            <a:ext cx="2967573" cy="1561880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562"/>
          </a:p>
        </p:txBody>
      </p:sp>
      <p:sp>
        <p:nvSpPr>
          <p:cNvPr id="16" name="Rechthoek 15">
            <a:extLst>
              <a:ext uri="{FF2B5EF4-FFF2-40B4-BE49-F238E27FC236}">
                <a16:creationId xmlns="" xmlns:a16="http://schemas.microsoft.com/office/drawing/2014/main" id="{F25FFA90-4175-354E-A426-C5298132EBD6}"/>
              </a:ext>
            </a:extLst>
          </p:cNvPr>
          <p:cNvSpPr/>
          <p:nvPr/>
        </p:nvSpPr>
        <p:spPr>
          <a:xfrm>
            <a:off x="3842454" y="4027505"/>
            <a:ext cx="2967573" cy="1561880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562"/>
          </a:p>
        </p:txBody>
      </p:sp>
      <p:sp>
        <p:nvSpPr>
          <p:cNvPr id="17" name="Rechthoek 16">
            <a:extLst>
              <a:ext uri="{FF2B5EF4-FFF2-40B4-BE49-F238E27FC236}">
                <a16:creationId xmlns="" xmlns:a16="http://schemas.microsoft.com/office/drawing/2014/main" id="{27A97A75-87F9-5842-ADB1-199AB98BE305}"/>
              </a:ext>
            </a:extLst>
          </p:cNvPr>
          <p:cNvSpPr/>
          <p:nvPr/>
        </p:nvSpPr>
        <p:spPr>
          <a:xfrm>
            <a:off x="749930" y="5733221"/>
            <a:ext cx="2967573" cy="1561880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562"/>
          </a:p>
        </p:txBody>
      </p:sp>
      <p:sp>
        <p:nvSpPr>
          <p:cNvPr id="18" name="Rechthoek 17">
            <a:extLst>
              <a:ext uri="{FF2B5EF4-FFF2-40B4-BE49-F238E27FC236}">
                <a16:creationId xmlns="" xmlns:a16="http://schemas.microsoft.com/office/drawing/2014/main" id="{CF758FA5-8E03-1D4A-B41E-0736F452DBBD}"/>
              </a:ext>
            </a:extLst>
          </p:cNvPr>
          <p:cNvSpPr/>
          <p:nvPr/>
        </p:nvSpPr>
        <p:spPr>
          <a:xfrm>
            <a:off x="3842454" y="5733221"/>
            <a:ext cx="2967573" cy="1561880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562"/>
          </a:p>
        </p:txBody>
      </p:sp>
      <p:sp>
        <p:nvSpPr>
          <p:cNvPr id="26" name="Rechthoekige driehoek 25">
            <a:extLst>
              <a:ext uri="{FF2B5EF4-FFF2-40B4-BE49-F238E27FC236}">
                <a16:creationId xmlns="" xmlns:a16="http://schemas.microsoft.com/office/drawing/2014/main" id="{20223AAC-965D-EB43-B0D7-DBCDDB579D73}"/>
              </a:ext>
            </a:extLst>
          </p:cNvPr>
          <p:cNvSpPr/>
          <p:nvPr/>
        </p:nvSpPr>
        <p:spPr>
          <a:xfrm>
            <a:off x="3850418" y="3429529"/>
            <a:ext cx="449182" cy="449182"/>
          </a:xfrm>
          <a:prstGeom prst="rtTriangl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endParaRPr lang="nl-BE" sz="694" b="1" dirty="0">
              <a:latin typeface="Klavika" panose="02000000000000000000" pitchFamily="2" charset="0"/>
            </a:endParaRPr>
          </a:p>
        </p:txBody>
      </p:sp>
      <p:sp>
        <p:nvSpPr>
          <p:cNvPr id="27" name="Rechthoekige driehoek 26">
            <a:extLst>
              <a:ext uri="{FF2B5EF4-FFF2-40B4-BE49-F238E27FC236}">
                <a16:creationId xmlns="" xmlns:a16="http://schemas.microsoft.com/office/drawing/2014/main" id="{DD762530-CE80-3A42-8444-C93EC9E4BF9D}"/>
              </a:ext>
            </a:extLst>
          </p:cNvPr>
          <p:cNvSpPr/>
          <p:nvPr/>
        </p:nvSpPr>
        <p:spPr>
          <a:xfrm>
            <a:off x="760715" y="5139217"/>
            <a:ext cx="449182" cy="449182"/>
          </a:xfrm>
          <a:prstGeom prst="rtTriangl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endParaRPr lang="nl-BE" sz="781" b="1" dirty="0">
              <a:latin typeface="Arial Narrow" panose="020B0606020202030204" pitchFamily="34" charset="0"/>
            </a:endParaRPr>
          </a:p>
        </p:txBody>
      </p:sp>
      <p:sp>
        <p:nvSpPr>
          <p:cNvPr id="28" name="Rechthoekige driehoek 27">
            <a:extLst>
              <a:ext uri="{FF2B5EF4-FFF2-40B4-BE49-F238E27FC236}">
                <a16:creationId xmlns="" xmlns:a16="http://schemas.microsoft.com/office/drawing/2014/main" id="{243D51D9-CF41-F149-A717-666854CF5ACA}"/>
              </a:ext>
            </a:extLst>
          </p:cNvPr>
          <p:cNvSpPr/>
          <p:nvPr/>
        </p:nvSpPr>
        <p:spPr>
          <a:xfrm>
            <a:off x="3851591" y="5138194"/>
            <a:ext cx="449182" cy="449182"/>
          </a:xfrm>
          <a:prstGeom prst="rtTriangl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endParaRPr lang="nl-BE" sz="781" b="1" dirty="0">
              <a:latin typeface="Arial Narrow" panose="020B0606020202030204" pitchFamily="34" charset="0"/>
            </a:endParaRPr>
          </a:p>
        </p:txBody>
      </p:sp>
      <p:sp>
        <p:nvSpPr>
          <p:cNvPr id="29" name="Rechthoekige driehoek 28">
            <a:extLst>
              <a:ext uri="{FF2B5EF4-FFF2-40B4-BE49-F238E27FC236}">
                <a16:creationId xmlns="" xmlns:a16="http://schemas.microsoft.com/office/drawing/2014/main" id="{761D1E02-34BC-2847-8F24-D16B30EDE71A}"/>
              </a:ext>
            </a:extLst>
          </p:cNvPr>
          <p:cNvSpPr/>
          <p:nvPr/>
        </p:nvSpPr>
        <p:spPr>
          <a:xfrm>
            <a:off x="749933" y="6838295"/>
            <a:ext cx="449182" cy="449182"/>
          </a:xfrm>
          <a:prstGeom prst="rtTriangl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endParaRPr lang="nl-BE" sz="781" b="1" dirty="0">
              <a:latin typeface="Arial Narrow" panose="020B0606020202030204" pitchFamily="34" charset="0"/>
            </a:endParaRPr>
          </a:p>
        </p:txBody>
      </p:sp>
      <p:sp>
        <p:nvSpPr>
          <p:cNvPr id="31" name="Rechthoekige driehoek 30">
            <a:extLst>
              <a:ext uri="{FF2B5EF4-FFF2-40B4-BE49-F238E27FC236}">
                <a16:creationId xmlns="" xmlns:a16="http://schemas.microsoft.com/office/drawing/2014/main" id="{688A2E3C-C229-B143-AC3F-ACA18E6FD975}"/>
              </a:ext>
            </a:extLst>
          </p:cNvPr>
          <p:cNvSpPr/>
          <p:nvPr/>
        </p:nvSpPr>
        <p:spPr>
          <a:xfrm>
            <a:off x="3842460" y="6835771"/>
            <a:ext cx="449182" cy="449182"/>
          </a:xfrm>
          <a:prstGeom prst="rtTriangl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endParaRPr lang="nl-BE" sz="607" b="1" dirty="0">
              <a:latin typeface="Arial Narrow" panose="020B0606020202030204" pitchFamily="34" charset="0"/>
            </a:endParaRPr>
          </a:p>
        </p:txBody>
      </p:sp>
      <p:sp>
        <p:nvSpPr>
          <p:cNvPr id="25" name="Rechthoekige driehoek 24">
            <a:extLst>
              <a:ext uri="{FF2B5EF4-FFF2-40B4-BE49-F238E27FC236}">
                <a16:creationId xmlns="" xmlns:a16="http://schemas.microsoft.com/office/drawing/2014/main" id="{6E66F445-DC8B-6B4E-AA3E-2D8161BC2AC8}"/>
              </a:ext>
            </a:extLst>
          </p:cNvPr>
          <p:cNvSpPr/>
          <p:nvPr/>
        </p:nvSpPr>
        <p:spPr>
          <a:xfrm>
            <a:off x="759007" y="3428814"/>
            <a:ext cx="449182" cy="449182"/>
          </a:xfrm>
          <a:prstGeom prst="rtTriangl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endParaRPr lang="nl-BE" sz="694" b="1" dirty="0">
              <a:latin typeface="Klavika" panose="02000000000000000000" pitchFamily="2" charset="0"/>
            </a:endParaRPr>
          </a:p>
        </p:txBody>
      </p:sp>
      <p:sp>
        <p:nvSpPr>
          <p:cNvPr id="37" name="Tekstvak 36">
            <a:extLst>
              <a:ext uri="{FF2B5EF4-FFF2-40B4-BE49-F238E27FC236}">
                <a16:creationId xmlns="" xmlns:a16="http://schemas.microsoft.com/office/drawing/2014/main" id="{78168E8F-B2E0-3A42-9A1D-71394A4BDB8D}"/>
              </a:ext>
            </a:extLst>
          </p:cNvPr>
          <p:cNvSpPr txBox="1"/>
          <p:nvPr/>
        </p:nvSpPr>
        <p:spPr>
          <a:xfrm>
            <a:off x="628310" y="1677948"/>
            <a:ext cx="6275289" cy="573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62" dirty="0">
                <a:latin typeface="Klavika Lt" panose="02000000000000000000" pitchFamily="50" charset="0"/>
              </a:rPr>
              <a:t>Perte de charge</a:t>
            </a:r>
            <a:r>
              <a:rPr lang="nl-BE" sz="1562" dirty="0">
                <a:latin typeface="Klavika Lt" panose="02000000000000000000" pitchFamily="50" charset="0"/>
              </a:rPr>
              <a:t> - drukverlies - </a:t>
            </a:r>
            <a:r>
              <a:rPr lang="nl-BE" sz="1562" dirty="0" err="1">
                <a:latin typeface="Klavika Lt" panose="02000000000000000000" pitchFamily="50" charset="0"/>
              </a:rPr>
              <a:t>Druckverlust</a:t>
            </a:r>
            <a:r>
              <a:rPr lang="nl-BE" sz="1562" dirty="0">
                <a:latin typeface="Klavika Lt" panose="02000000000000000000" pitchFamily="50" charset="0"/>
              </a:rPr>
              <a:t> - </a:t>
            </a:r>
            <a:r>
              <a:rPr lang="en-IE" sz="1562" dirty="0">
                <a:latin typeface="Klavika Lt" panose="02000000000000000000" pitchFamily="50" charset="0"/>
              </a:rPr>
              <a:t>pressure drop </a:t>
            </a:r>
            <a:r>
              <a:rPr lang="nl-BE" sz="1562" dirty="0">
                <a:latin typeface="Klavika Lt" panose="02000000000000000000" pitchFamily="50" charset="0"/>
              </a:rPr>
              <a:t>-</a:t>
            </a:r>
          </a:p>
          <a:p>
            <a:pPr algn="ctr"/>
            <a:r>
              <a:rPr lang="es-ES" sz="1562" dirty="0">
                <a:latin typeface="Klavika Lt" panose="02000000000000000000" pitchFamily="50" charset="0"/>
              </a:rPr>
              <a:t>pérdida de carga </a:t>
            </a:r>
            <a:r>
              <a:rPr lang="nl-BE" sz="1562" dirty="0">
                <a:latin typeface="Klavika Lt" panose="02000000000000000000" pitchFamily="50" charset="0"/>
              </a:rPr>
              <a:t>- </a:t>
            </a:r>
            <a:r>
              <a:rPr lang="pl-PL" sz="1562" dirty="0">
                <a:latin typeface="Klavika Lt" panose="02000000000000000000" pitchFamily="50" charset="0"/>
              </a:rPr>
              <a:t>spadek ciśnienia </a:t>
            </a:r>
            <a:r>
              <a:rPr lang="nl-BE" sz="1562" dirty="0">
                <a:latin typeface="Klavika Lt" panose="02000000000000000000" pitchFamily="50" charset="0"/>
              </a:rPr>
              <a:t>- </a:t>
            </a:r>
            <a:r>
              <a:rPr lang="ru-RU" sz="1562" dirty="0"/>
              <a:t>Потеря давления</a:t>
            </a:r>
            <a:r>
              <a:rPr lang="nl-BE" sz="1562" dirty="0">
                <a:latin typeface="Klavika Lt" panose="02000000000000000000" pitchFamily="50" charset="0"/>
              </a:rPr>
              <a:t> - </a:t>
            </a:r>
            <a:r>
              <a:rPr lang="pt-PT" sz="1562" dirty="0">
                <a:latin typeface="Klavika Lt" panose="02000000000000000000" pitchFamily="50" charset="0"/>
              </a:rPr>
              <a:t>perda de carga</a:t>
            </a:r>
            <a:endParaRPr lang="nl-BE" sz="1562" dirty="0">
              <a:latin typeface="Klavika Lt" panose="02000000000000000000" pitchFamily="50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28769" y="3686996"/>
            <a:ext cx="434734" cy="2525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041" b="1" dirty="0">
                <a:solidFill>
                  <a:schemeClr val="bg1"/>
                </a:solidFill>
              </a:rPr>
              <a:t>3/4”</a:t>
            </a:r>
          </a:p>
        </p:txBody>
      </p:sp>
      <p:sp>
        <p:nvSpPr>
          <p:cNvPr id="3" name="TextBox 2"/>
          <p:cNvSpPr txBox="1"/>
          <p:nvPr/>
        </p:nvSpPr>
        <p:spPr>
          <a:xfrm rot="16200000">
            <a:off x="3431871" y="2737953"/>
            <a:ext cx="105670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pressure drop (bar)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038229" y="3682285"/>
            <a:ext cx="63511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flow (L/H)</a:t>
            </a:r>
          </a:p>
        </p:txBody>
      </p:sp>
      <p:sp>
        <p:nvSpPr>
          <p:cNvPr id="54" name="TextBox 53"/>
          <p:cNvSpPr txBox="1"/>
          <p:nvPr/>
        </p:nvSpPr>
        <p:spPr>
          <a:xfrm rot="16200000">
            <a:off x="3432587" y="4442449"/>
            <a:ext cx="105670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pressure drop (bar)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038946" y="5386781"/>
            <a:ext cx="63511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flow (L/H)</a:t>
            </a:r>
          </a:p>
        </p:txBody>
      </p:sp>
      <p:sp>
        <p:nvSpPr>
          <p:cNvPr id="56" name="TextBox 55"/>
          <p:cNvSpPr txBox="1"/>
          <p:nvPr/>
        </p:nvSpPr>
        <p:spPr>
          <a:xfrm rot="16200000">
            <a:off x="3428886" y="6138415"/>
            <a:ext cx="105670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pressure drop (bar)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035246" y="7082747"/>
            <a:ext cx="63511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flow (L/H)</a:t>
            </a:r>
          </a:p>
        </p:txBody>
      </p:sp>
      <p:sp>
        <p:nvSpPr>
          <p:cNvPr id="60" name="TextBox 59"/>
          <p:cNvSpPr txBox="1"/>
          <p:nvPr/>
        </p:nvSpPr>
        <p:spPr>
          <a:xfrm rot="16200000">
            <a:off x="338383" y="2737231"/>
            <a:ext cx="105670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pressure drop (bar)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944743" y="3681569"/>
            <a:ext cx="63511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flow (L/H)</a:t>
            </a:r>
          </a:p>
        </p:txBody>
      </p:sp>
      <p:sp>
        <p:nvSpPr>
          <p:cNvPr id="62" name="TextBox 61"/>
          <p:cNvSpPr txBox="1"/>
          <p:nvPr/>
        </p:nvSpPr>
        <p:spPr>
          <a:xfrm rot="16200000">
            <a:off x="339100" y="4441726"/>
            <a:ext cx="105670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pressure drop (bar)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945460" y="5386065"/>
            <a:ext cx="63511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flow (L/H)</a:t>
            </a:r>
          </a:p>
        </p:txBody>
      </p:sp>
      <p:sp>
        <p:nvSpPr>
          <p:cNvPr id="64" name="TextBox 63"/>
          <p:cNvSpPr txBox="1"/>
          <p:nvPr/>
        </p:nvSpPr>
        <p:spPr>
          <a:xfrm rot="16200000">
            <a:off x="335399" y="6137693"/>
            <a:ext cx="105670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pressure drop (bar)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1941759" y="7082031"/>
            <a:ext cx="63511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flow (L/H)</a:t>
            </a:r>
          </a:p>
        </p:txBody>
      </p:sp>
      <p:sp>
        <p:nvSpPr>
          <p:cNvPr id="48" name="TextBox 60">
            <a:extLst>
              <a:ext uri="{FF2B5EF4-FFF2-40B4-BE49-F238E27FC236}">
                <a16:creationId xmlns="" xmlns:a16="http://schemas.microsoft.com/office/drawing/2014/main" id="{44A35388-64A7-9042-9396-5893EEA2391E}"/>
              </a:ext>
            </a:extLst>
          </p:cNvPr>
          <p:cNvSpPr txBox="1"/>
          <p:nvPr/>
        </p:nvSpPr>
        <p:spPr>
          <a:xfrm>
            <a:off x="2798477" y="3674851"/>
            <a:ext cx="938077" cy="225896"/>
          </a:xfrm>
          <a:prstGeom prst="rect">
            <a:avLst/>
          </a:prstGeom>
          <a:solidFill>
            <a:srgbClr val="FF6600"/>
          </a:solidFill>
        </p:spPr>
        <p:txBody>
          <a:bodyPr wrap="none" rtlCol="0">
            <a:spAutoFit/>
          </a:bodyPr>
          <a:lstStyle/>
          <a:p>
            <a:r>
              <a:rPr lang="nl-BE" sz="868" dirty="0">
                <a:solidFill>
                  <a:schemeClr val="bg1"/>
                </a:solidFill>
              </a:rPr>
              <a:t>activated carbon</a:t>
            </a:r>
          </a:p>
        </p:txBody>
      </p:sp>
      <p:sp>
        <p:nvSpPr>
          <p:cNvPr id="49" name="TextBox 60">
            <a:extLst>
              <a:ext uri="{FF2B5EF4-FFF2-40B4-BE49-F238E27FC236}">
                <a16:creationId xmlns="" xmlns:a16="http://schemas.microsoft.com/office/drawing/2014/main" id="{9BE641D2-EC2D-9649-99B6-C59C0F262ED6}"/>
              </a:ext>
            </a:extLst>
          </p:cNvPr>
          <p:cNvSpPr txBox="1"/>
          <p:nvPr/>
        </p:nvSpPr>
        <p:spPr>
          <a:xfrm>
            <a:off x="5895658" y="3695731"/>
            <a:ext cx="938077" cy="225896"/>
          </a:xfrm>
          <a:prstGeom prst="rect">
            <a:avLst/>
          </a:prstGeom>
          <a:solidFill>
            <a:srgbClr val="FF6600"/>
          </a:solidFill>
        </p:spPr>
        <p:txBody>
          <a:bodyPr wrap="none" rtlCol="0">
            <a:spAutoFit/>
          </a:bodyPr>
          <a:lstStyle/>
          <a:p>
            <a:r>
              <a:rPr lang="nl-BE" sz="868" dirty="0">
                <a:solidFill>
                  <a:schemeClr val="bg1"/>
                </a:solidFill>
              </a:rPr>
              <a:t>activated carbon</a:t>
            </a:r>
          </a:p>
        </p:txBody>
      </p:sp>
      <p:sp>
        <p:nvSpPr>
          <p:cNvPr id="50" name="TextBox 60">
            <a:extLst>
              <a:ext uri="{FF2B5EF4-FFF2-40B4-BE49-F238E27FC236}">
                <a16:creationId xmlns="" xmlns:a16="http://schemas.microsoft.com/office/drawing/2014/main" id="{C15BAE90-C360-184C-8AE5-09A398612718}"/>
              </a:ext>
            </a:extLst>
          </p:cNvPr>
          <p:cNvSpPr txBox="1"/>
          <p:nvPr/>
        </p:nvSpPr>
        <p:spPr>
          <a:xfrm>
            <a:off x="6296632" y="5386527"/>
            <a:ext cx="522900" cy="225896"/>
          </a:xfrm>
          <a:prstGeom prst="rect">
            <a:avLst/>
          </a:prstGeom>
          <a:solidFill>
            <a:srgbClr val="FF6600"/>
          </a:solidFill>
        </p:spPr>
        <p:txBody>
          <a:bodyPr wrap="none" rtlCol="0">
            <a:spAutoFit/>
          </a:bodyPr>
          <a:lstStyle/>
          <a:p>
            <a:pPr algn="r"/>
            <a:r>
              <a:rPr lang="nl-BE" sz="868" dirty="0">
                <a:solidFill>
                  <a:schemeClr val="bg1"/>
                </a:solidFill>
              </a:rPr>
              <a:t>siliphos</a:t>
            </a:r>
          </a:p>
        </p:txBody>
      </p:sp>
      <p:sp>
        <p:nvSpPr>
          <p:cNvPr id="51" name="TextBox 60">
            <a:extLst>
              <a:ext uri="{FF2B5EF4-FFF2-40B4-BE49-F238E27FC236}">
                <a16:creationId xmlns="" xmlns:a16="http://schemas.microsoft.com/office/drawing/2014/main" id="{BFDACF79-B020-3D4F-A935-76C0A48704AA}"/>
              </a:ext>
            </a:extLst>
          </p:cNvPr>
          <p:cNvSpPr txBox="1"/>
          <p:nvPr/>
        </p:nvSpPr>
        <p:spPr>
          <a:xfrm>
            <a:off x="6345850" y="7084757"/>
            <a:ext cx="473207" cy="225896"/>
          </a:xfrm>
          <a:prstGeom prst="rect">
            <a:avLst/>
          </a:prstGeom>
          <a:solidFill>
            <a:srgbClr val="FF6600"/>
          </a:solidFill>
        </p:spPr>
        <p:txBody>
          <a:bodyPr wrap="none" rtlCol="0">
            <a:spAutoFit/>
          </a:bodyPr>
          <a:lstStyle/>
          <a:p>
            <a:pPr algn="r"/>
            <a:r>
              <a:rPr lang="nl-BE" sz="868" dirty="0">
                <a:solidFill>
                  <a:schemeClr val="bg1"/>
                </a:solidFill>
              </a:rPr>
              <a:t>empty</a:t>
            </a:r>
          </a:p>
        </p:txBody>
      </p:sp>
      <p:sp>
        <p:nvSpPr>
          <p:cNvPr id="52" name="TextBox 60">
            <a:extLst>
              <a:ext uri="{FF2B5EF4-FFF2-40B4-BE49-F238E27FC236}">
                <a16:creationId xmlns="" xmlns:a16="http://schemas.microsoft.com/office/drawing/2014/main" id="{B4DD9401-EEF9-334A-A3B8-EF09A1FDA542}"/>
              </a:ext>
            </a:extLst>
          </p:cNvPr>
          <p:cNvSpPr txBox="1"/>
          <p:nvPr/>
        </p:nvSpPr>
        <p:spPr>
          <a:xfrm>
            <a:off x="3216077" y="5397830"/>
            <a:ext cx="522900" cy="225896"/>
          </a:xfrm>
          <a:prstGeom prst="rect">
            <a:avLst/>
          </a:prstGeom>
          <a:solidFill>
            <a:srgbClr val="FF6600"/>
          </a:solidFill>
        </p:spPr>
        <p:txBody>
          <a:bodyPr wrap="none" rtlCol="0">
            <a:spAutoFit/>
          </a:bodyPr>
          <a:lstStyle/>
          <a:p>
            <a:r>
              <a:rPr lang="nl-BE" sz="868" dirty="0">
                <a:solidFill>
                  <a:schemeClr val="bg1"/>
                </a:solidFill>
              </a:rPr>
              <a:t>siliphos</a:t>
            </a:r>
          </a:p>
        </p:txBody>
      </p:sp>
      <p:sp>
        <p:nvSpPr>
          <p:cNvPr id="68" name="TextBox 60">
            <a:extLst>
              <a:ext uri="{FF2B5EF4-FFF2-40B4-BE49-F238E27FC236}">
                <a16:creationId xmlns="" xmlns:a16="http://schemas.microsoft.com/office/drawing/2014/main" id="{1F1EA4B8-D2D9-114E-A406-701C9DFD7F28}"/>
              </a:ext>
            </a:extLst>
          </p:cNvPr>
          <p:cNvSpPr txBox="1"/>
          <p:nvPr/>
        </p:nvSpPr>
        <p:spPr>
          <a:xfrm>
            <a:off x="3249141" y="7089101"/>
            <a:ext cx="473207" cy="225896"/>
          </a:xfrm>
          <a:prstGeom prst="rect">
            <a:avLst/>
          </a:prstGeom>
          <a:solidFill>
            <a:srgbClr val="FF6600"/>
          </a:solidFill>
        </p:spPr>
        <p:txBody>
          <a:bodyPr wrap="none" rtlCol="0">
            <a:spAutoFit/>
          </a:bodyPr>
          <a:lstStyle/>
          <a:p>
            <a:pPr algn="r"/>
            <a:r>
              <a:rPr lang="nl-BE" sz="868" dirty="0">
                <a:solidFill>
                  <a:schemeClr val="bg1"/>
                </a:solidFill>
              </a:rPr>
              <a:t>empty</a:t>
            </a:r>
          </a:p>
        </p:txBody>
      </p:sp>
      <p:sp>
        <p:nvSpPr>
          <p:cNvPr id="69" name="TextBox 1">
            <a:extLst>
              <a:ext uri="{FF2B5EF4-FFF2-40B4-BE49-F238E27FC236}">
                <a16:creationId xmlns="" xmlns:a16="http://schemas.microsoft.com/office/drawing/2014/main" id="{BDAC6929-2AF9-B047-84DE-982B44403AD3}"/>
              </a:ext>
            </a:extLst>
          </p:cNvPr>
          <p:cNvSpPr txBox="1"/>
          <p:nvPr/>
        </p:nvSpPr>
        <p:spPr>
          <a:xfrm>
            <a:off x="735544" y="5381213"/>
            <a:ext cx="434734" cy="2525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041" b="1" dirty="0">
                <a:solidFill>
                  <a:schemeClr val="bg1"/>
                </a:solidFill>
              </a:rPr>
              <a:t>3/4”</a:t>
            </a:r>
          </a:p>
        </p:txBody>
      </p:sp>
      <p:sp>
        <p:nvSpPr>
          <p:cNvPr id="70" name="TextBox 1">
            <a:extLst>
              <a:ext uri="{FF2B5EF4-FFF2-40B4-BE49-F238E27FC236}">
                <a16:creationId xmlns="" xmlns:a16="http://schemas.microsoft.com/office/drawing/2014/main" id="{73E85059-3B6C-AE48-B9F2-660C949F5DA9}"/>
              </a:ext>
            </a:extLst>
          </p:cNvPr>
          <p:cNvSpPr txBox="1"/>
          <p:nvPr/>
        </p:nvSpPr>
        <p:spPr>
          <a:xfrm>
            <a:off x="728585" y="7086404"/>
            <a:ext cx="434734" cy="2525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041" b="1" dirty="0">
                <a:solidFill>
                  <a:schemeClr val="bg1"/>
                </a:solidFill>
              </a:rPr>
              <a:t>3/4”</a:t>
            </a:r>
          </a:p>
        </p:txBody>
      </p:sp>
      <p:sp>
        <p:nvSpPr>
          <p:cNvPr id="71" name="TextBox 1">
            <a:extLst>
              <a:ext uri="{FF2B5EF4-FFF2-40B4-BE49-F238E27FC236}">
                <a16:creationId xmlns="" xmlns:a16="http://schemas.microsoft.com/office/drawing/2014/main" id="{68935A71-7C23-DD4A-8D9B-73CF15D4105B}"/>
              </a:ext>
            </a:extLst>
          </p:cNvPr>
          <p:cNvSpPr txBox="1"/>
          <p:nvPr/>
        </p:nvSpPr>
        <p:spPr>
          <a:xfrm>
            <a:off x="3812031" y="3680042"/>
            <a:ext cx="309700" cy="2525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041" b="1" dirty="0">
                <a:solidFill>
                  <a:schemeClr val="bg1"/>
                </a:solidFill>
              </a:rPr>
              <a:t>1”</a:t>
            </a:r>
          </a:p>
        </p:txBody>
      </p:sp>
      <p:sp>
        <p:nvSpPr>
          <p:cNvPr id="72" name="TextBox 1">
            <a:extLst>
              <a:ext uri="{FF2B5EF4-FFF2-40B4-BE49-F238E27FC236}">
                <a16:creationId xmlns="" xmlns:a16="http://schemas.microsoft.com/office/drawing/2014/main" id="{0AB53265-BDBF-DB4E-AB26-284ACB8CC651}"/>
              </a:ext>
            </a:extLst>
          </p:cNvPr>
          <p:cNvSpPr txBox="1"/>
          <p:nvPr/>
        </p:nvSpPr>
        <p:spPr>
          <a:xfrm>
            <a:off x="3818806" y="5374259"/>
            <a:ext cx="309700" cy="2525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041" b="1" dirty="0">
                <a:solidFill>
                  <a:schemeClr val="bg1"/>
                </a:solidFill>
              </a:rPr>
              <a:t>1”</a:t>
            </a:r>
          </a:p>
        </p:txBody>
      </p:sp>
      <p:sp>
        <p:nvSpPr>
          <p:cNvPr id="73" name="TextBox 1">
            <a:extLst>
              <a:ext uri="{FF2B5EF4-FFF2-40B4-BE49-F238E27FC236}">
                <a16:creationId xmlns="" xmlns:a16="http://schemas.microsoft.com/office/drawing/2014/main" id="{7D8034E9-7703-DA40-A7BC-941212790BD2}"/>
              </a:ext>
            </a:extLst>
          </p:cNvPr>
          <p:cNvSpPr txBox="1"/>
          <p:nvPr/>
        </p:nvSpPr>
        <p:spPr>
          <a:xfrm>
            <a:off x="3811846" y="7079450"/>
            <a:ext cx="309700" cy="2525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041" b="1" dirty="0">
                <a:solidFill>
                  <a:schemeClr val="bg1"/>
                </a:solidFill>
              </a:rPr>
              <a:t>1”</a:t>
            </a:r>
          </a:p>
        </p:txBody>
      </p:sp>
      <p:graphicFrame>
        <p:nvGraphicFramePr>
          <p:cNvPr id="58" name="Chart 1">
            <a:extLst>
              <a:ext uri="{FF2B5EF4-FFF2-40B4-BE49-F238E27FC236}">
                <a16:creationId xmlns="" xmlns:a16="http://schemas.microsoft.com/office/drawing/2014/main" id="{00000000-0008-0000-0800-0000B98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4992000"/>
              </p:ext>
            </p:extLst>
          </p:nvPr>
        </p:nvGraphicFramePr>
        <p:xfrm>
          <a:off x="999584" y="2072833"/>
          <a:ext cx="2695623" cy="1703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pic>
        <p:nvPicPr>
          <p:cNvPr id="74" name="Image 7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49" y="9309509"/>
            <a:ext cx="1312420" cy="499645"/>
          </a:xfrm>
          <a:prstGeom prst="rect">
            <a:avLst/>
          </a:prstGeom>
        </p:spPr>
      </p:pic>
      <p:sp>
        <p:nvSpPr>
          <p:cNvPr id="76" name="Textfeld 14"/>
          <p:cNvSpPr txBox="1"/>
          <p:nvPr/>
        </p:nvSpPr>
        <p:spPr>
          <a:xfrm>
            <a:off x="2421459" y="9399092"/>
            <a:ext cx="4638192" cy="332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8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Klavika Lt" panose="02000000000000000000" pitchFamily="50" charset="0"/>
              </a:rPr>
              <a:t>Hochstrasse</a:t>
            </a:r>
            <a:r>
              <a:rPr lang="de-DE" sz="781" dirty="0">
                <a:solidFill>
                  <a:schemeClr val="tx1">
                    <a:lumMod val="50000"/>
                    <a:lumOff val="50000"/>
                  </a:schemeClr>
                </a:solidFill>
                <a:latin typeface="Klavika Lt" panose="02000000000000000000" pitchFamily="50" charset="0"/>
              </a:rPr>
              <a:t> 104d          	Tel. +32(0)87 59 83 30	www.cintropur.com</a:t>
            </a:r>
            <a:endParaRPr lang="fr-BE" sz="781" dirty="0">
              <a:solidFill>
                <a:schemeClr val="tx1">
                  <a:lumMod val="50000"/>
                  <a:lumOff val="50000"/>
                </a:schemeClr>
              </a:solidFill>
              <a:latin typeface="Klavika Lt" panose="02000000000000000000" pitchFamily="50" charset="0"/>
            </a:endParaRPr>
          </a:p>
          <a:p>
            <a:r>
              <a:rPr lang="de-DE" sz="781" dirty="0">
                <a:solidFill>
                  <a:schemeClr val="tx1">
                    <a:lumMod val="50000"/>
                    <a:lumOff val="50000"/>
                  </a:schemeClr>
                </a:solidFill>
                <a:latin typeface="Klavika Lt" panose="02000000000000000000" pitchFamily="50" charset="0"/>
              </a:rPr>
              <a:t>B-4700 Eupen		Fax +32(0)87 59 84 40	info@cintropur.com</a:t>
            </a:r>
            <a:endParaRPr lang="fr-BE" sz="781" dirty="0">
              <a:solidFill>
                <a:schemeClr val="tx1">
                  <a:lumMod val="50000"/>
                  <a:lumOff val="50000"/>
                </a:schemeClr>
              </a:solidFill>
              <a:latin typeface="Klavika Lt" panose="02000000000000000000" pitchFamily="50" charset="0"/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1</a:t>
            </a:fld>
            <a:endParaRPr lang="nl-BE"/>
          </a:p>
        </p:txBody>
      </p:sp>
      <p:sp>
        <p:nvSpPr>
          <p:cNvPr id="75" name="ZoneTexte 74"/>
          <p:cNvSpPr txBox="1"/>
          <p:nvPr/>
        </p:nvSpPr>
        <p:spPr>
          <a:xfrm>
            <a:off x="5977118" y="9198795"/>
            <a:ext cx="833883" cy="2124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781" dirty="0">
                <a:latin typeface="Klavika Lt" panose="02000000000000000000" pitchFamily="50" charset="0"/>
              </a:rPr>
              <a:t>Version </a:t>
            </a:r>
            <a:r>
              <a:rPr lang="fr-BE" sz="781" dirty="0" smtClean="0">
                <a:latin typeface="Klavika Lt" panose="02000000000000000000" pitchFamily="50" charset="0"/>
              </a:rPr>
              <a:t>01.2020</a:t>
            </a:r>
            <a:endParaRPr lang="fr-BE" sz="781" dirty="0">
              <a:latin typeface="Klavika Lt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557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5574</TotalTime>
  <Words>105</Words>
  <Application>Microsoft Office PowerPoint</Application>
  <PresentationFormat>Personnalisé</PresentationFormat>
  <Paragraphs>32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1</vt:i4>
      </vt:variant>
    </vt:vector>
  </HeadingPairs>
  <TitlesOfParts>
    <vt:vector size="10" baseType="lpstr">
      <vt:lpstr>Arial</vt:lpstr>
      <vt:lpstr>Arial Narrow</vt:lpstr>
      <vt:lpstr>Calibri</vt:lpstr>
      <vt:lpstr>Calibri Light</vt:lpstr>
      <vt:lpstr>Klavika</vt:lpstr>
      <vt:lpstr>Klavika Lt</vt:lpstr>
      <vt:lpstr>1_Conception personnalisée</vt:lpstr>
      <vt:lpstr>Office Theme</vt:lpstr>
      <vt:lpstr>Conception personnalisée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Van den Bruele Jo</dc:creator>
  <cp:lastModifiedBy>Germain Christine</cp:lastModifiedBy>
  <cp:revision>292</cp:revision>
  <cp:lastPrinted>2020-01-07T11:18:14Z</cp:lastPrinted>
  <dcterms:created xsi:type="dcterms:W3CDTF">2017-10-18T16:41:41Z</dcterms:created>
  <dcterms:modified xsi:type="dcterms:W3CDTF">2020-03-25T14:22:24Z</dcterms:modified>
</cp:coreProperties>
</file>