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</p:sldMasterIdLst>
  <p:notesMasterIdLst>
    <p:notesMasterId r:id="rId5"/>
  </p:notesMasterIdLst>
  <p:sldIdLst>
    <p:sldId id="315" r:id="rId4"/>
  </p:sldIdLst>
  <p:sldSz cx="7559675" cy="10691813"/>
  <p:notesSz cx="6797675" cy="9926638"/>
  <p:defaultTextStyle>
    <a:defPPr>
      <a:defRPr lang="nl-BE"/>
    </a:defPPr>
    <a:lvl1pPr marL="0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C74"/>
    <a:srgbClr val="FF6600"/>
    <a:srgbClr val="DA003D"/>
    <a:srgbClr val="D9D9D9"/>
    <a:srgbClr val="B3FF00"/>
    <a:srgbClr val="F7A900"/>
    <a:srgbClr val="92D04F"/>
    <a:srgbClr val="FF4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86382"/>
  </p:normalViewPr>
  <p:slideViewPr>
    <p:cSldViewPr snapToGrid="0">
      <p:cViewPr varScale="1">
        <p:scale>
          <a:sx n="73" d="100"/>
          <a:sy n="73" d="100"/>
        </p:scale>
        <p:origin x="3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6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Users\jjja_home\Dropbox\airwatec\doc%20filters\Pertes%20de%20charge%20TOUT%2009-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SI'!$A$60:$A$65</c:f>
              <c:numCache>
                <c:formatCode>General</c:formatCode>
                <c:ptCount val="6"/>
                <c:pt idx="0">
                  <c:v>1500</c:v>
                </c:pt>
                <c:pt idx="1">
                  <c:v>3000</c:v>
                </c:pt>
                <c:pt idx="2">
                  <c:v>4500</c:v>
                </c:pt>
                <c:pt idx="3">
                  <c:v>6000</c:v>
                </c:pt>
                <c:pt idx="4">
                  <c:v>7500</c:v>
                </c:pt>
                <c:pt idx="5">
                  <c:v>9000</c:v>
                </c:pt>
              </c:numCache>
            </c:numRef>
          </c:xVal>
          <c:yVal>
            <c:numRef>
              <c:f>'Daten SL &amp; SI'!$B$60:$B$65</c:f>
              <c:numCache>
                <c:formatCode>General</c:formatCode>
                <c:ptCount val="6"/>
                <c:pt idx="0">
                  <c:v>0.12</c:v>
                </c:pt>
                <c:pt idx="1">
                  <c:v>0.23</c:v>
                </c:pt>
                <c:pt idx="2">
                  <c:v>0.37</c:v>
                </c:pt>
                <c:pt idx="3">
                  <c:v>0.55000000000000004</c:v>
                </c:pt>
                <c:pt idx="4">
                  <c:v>0.79</c:v>
                </c:pt>
                <c:pt idx="5">
                  <c:v>1.05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513-414E-B89B-4C6524DBC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224976"/>
        <c:axId val="423223408"/>
      </c:scatterChart>
      <c:valAx>
        <c:axId val="423224976"/>
        <c:scaling>
          <c:orientation val="minMax"/>
          <c:max val="90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3223408"/>
        <c:crosses val="autoZero"/>
        <c:crossBetween val="midCat"/>
        <c:majorUnit val="1500"/>
      </c:valAx>
      <c:valAx>
        <c:axId val="42322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3224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SI'!$C$60:$C$65</c:f>
              <c:numCache>
                <c:formatCode>General</c:formatCode>
                <c:ptCount val="6"/>
                <c:pt idx="0">
                  <c:v>1500</c:v>
                </c:pt>
                <c:pt idx="1">
                  <c:v>3000</c:v>
                </c:pt>
                <c:pt idx="2">
                  <c:v>4500</c:v>
                </c:pt>
                <c:pt idx="3">
                  <c:v>6000</c:v>
                </c:pt>
                <c:pt idx="4">
                  <c:v>7500</c:v>
                </c:pt>
                <c:pt idx="5">
                  <c:v>9000</c:v>
                </c:pt>
              </c:numCache>
            </c:numRef>
          </c:xVal>
          <c:yVal>
            <c:numRef>
              <c:f>'Daten SL &amp; SI'!$D$60:$D$65</c:f>
              <c:numCache>
                <c:formatCode>0.00</c:formatCode>
                <c:ptCount val="6"/>
                <c:pt idx="0" formatCode="General">
                  <c:v>0.11</c:v>
                </c:pt>
                <c:pt idx="1">
                  <c:v>0.17</c:v>
                </c:pt>
                <c:pt idx="2">
                  <c:v>0.27</c:v>
                </c:pt>
                <c:pt idx="3">
                  <c:v>0.45</c:v>
                </c:pt>
                <c:pt idx="4">
                  <c:v>0.69</c:v>
                </c:pt>
                <c:pt idx="5">
                  <c:v>0.94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E8A4-434C-B3D5-BFCBD27F1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225760"/>
        <c:axId val="425560992"/>
      </c:scatterChart>
      <c:valAx>
        <c:axId val="423225760"/>
        <c:scaling>
          <c:orientation val="minMax"/>
          <c:max val="90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560992"/>
        <c:crosses val="autoZero"/>
        <c:crossBetween val="midCat"/>
        <c:majorUnit val="1500"/>
      </c:valAx>
      <c:valAx>
        <c:axId val="425560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322576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SI'!$E$60:$E$65</c:f>
              <c:numCache>
                <c:formatCode>General</c:formatCode>
                <c:ptCount val="6"/>
                <c:pt idx="0">
                  <c:v>1500</c:v>
                </c:pt>
                <c:pt idx="1">
                  <c:v>3000</c:v>
                </c:pt>
                <c:pt idx="2">
                  <c:v>4500</c:v>
                </c:pt>
                <c:pt idx="3">
                  <c:v>6000</c:v>
                </c:pt>
                <c:pt idx="4">
                  <c:v>7500</c:v>
                </c:pt>
                <c:pt idx="5">
                  <c:v>9000</c:v>
                </c:pt>
              </c:numCache>
            </c:numRef>
          </c:xVal>
          <c:yVal>
            <c:numRef>
              <c:f>'Daten SL &amp; SI'!$F$60:$F$65</c:f>
              <c:numCache>
                <c:formatCode>0.00</c:formatCode>
                <c:ptCount val="6"/>
                <c:pt idx="0" formatCode="General">
                  <c:v>0.1</c:v>
                </c:pt>
                <c:pt idx="1">
                  <c:v>0.16</c:v>
                </c:pt>
                <c:pt idx="2">
                  <c:v>0.26</c:v>
                </c:pt>
                <c:pt idx="3">
                  <c:v>0.43</c:v>
                </c:pt>
                <c:pt idx="4">
                  <c:v>0.66</c:v>
                </c:pt>
                <c:pt idx="5">
                  <c:v>0.93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9DA-964D-AAC5-5FB7B92DC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557072"/>
        <c:axId val="425555504"/>
      </c:scatterChart>
      <c:valAx>
        <c:axId val="425557072"/>
        <c:scaling>
          <c:orientation val="minMax"/>
          <c:max val="90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555504"/>
        <c:crosses val="autoZero"/>
        <c:crossBetween val="midCat"/>
        <c:majorUnit val="1500"/>
      </c:valAx>
      <c:valAx>
        <c:axId val="42555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557072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SI'!$G$60:$G$65</c:f>
              <c:numCache>
                <c:formatCode>General</c:formatCode>
                <c:ptCount val="6"/>
                <c:pt idx="0">
                  <c:v>1500</c:v>
                </c:pt>
                <c:pt idx="1">
                  <c:v>3000</c:v>
                </c:pt>
                <c:pt idx="2">
                  <c:v>4500</c:v>
                </c:pt>
                <c:pt idx="3">
                  <c:v>6000</c:v>
                </c:pt>
                <c:pt idx="4">
                  <c:v>7500</c:v>
                </c:pt>
                <c:pt idx="5">
                  <c:v>9000</c:v>
                </c:pt>
              </c:numCache>
            </c:numRef>
          </c:xVal>
          <c:yVal>
            <c:numRef>
              <c:f>'Daten SL &amp; SI'!$H$60:$H$65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0.12</c:v>
                </c:pt>
                <c:pt idx="2">
                  <c:v>0.2</c:v>
                </c:pt>
                <c:pt idx="3">
                  <c:v>0.38</c:v>
                </c:pt>
                <c:pt idx="4">
                  <c:v>0.56999999999999995</c:v>
                </c:pt>
                <c:pt idx="5">
                  <c:v>0.91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993-3044-938B-3B630C116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556288"/>
        <c:axId val="425561776"/>
      </c:scatterChart>
      <c:valAx>
        <c:axId val="425556288"/>
        <c:scaling>
          <c:orientation val="minMax"/>
          <c:max val="90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561776"/>
        <c:crosses val="autoZero"/>
        <c:crossBetween val="midCat"/>
        <c:majorUnit val="1500"/>
      </c:valAx>
      <c:valAx>
        <c:axId val="42556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55628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617045453069747"/>
          <c:y val="0.23214326196857904"/>
          <c:w val="0.73936266227905567"/>
          <c:h val="0.54285808952652326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SI'!$I$60:$I$65</c:f>
              <c:numCache>
                <c:formatCode>General</c:formatCode>
                <c:ptCount val="6"/>
                <c:pt idx="0">
                  <c:v>1500</c:v>
                </c:pt>
                <c:pt idx="1">
                  <c:v>3000</c:v>
                </c:pt>
                <c:pt idx="2">
                  <c:v>4500</c:v>
                </c:pt>
                <c:pt idx="3">
                  <c:v>6000</c:v>
                </c:pt>
                <c:pt idx="4">
                  <c:v>7500</c:v>
                </c:pt>
                <c:pt idx="5">
                  <c:v>9000</c:v>
                </c:pt>
              </c:numCache>
            </c:numRef>
          </c:xVal>
          <c:yVal>
            <c:numRef>
              <c:f>'Daten SL &amp; SI'!$J$60:$J$65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0.12</c:v>
                </c:pt>
                <c:pt idx="2">
                  <c:v>0.2</c:v>
                </c:pt>
                <c:pt idx="3">
                  <c:v>0.37</c:v>
                </c:pt>
                <c:pt idx="4">
                  <c:v>0.56000000000000005</c:v>
                </c:pt>
                <c:pt idx="5">
                  <c:v>0.9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BAA-3941-8E1A-3BEC646F96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557856"/>
        <c:axId val="425559424"/>
      </c:scatterChart>
      <c:valAx>
        <c:axId val="425557856"/>
        <c:scaling>
          <c:orientation val="minMax"/>
          <c:max val="90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559424"/>
        <c:crosses val="autoZero"/>
        <c:crossBetween val="midCat"/>
        <c:majorUnit val="1500"/>
      </c:valAx>
      <c:valAx>
        <c:axId val="42555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557856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69680787331985"/>
          <c:y val="0.22491387481393749"/>
          <c:w val="0.74142575732004112"/>
          <c:h val="0.5570943668468297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SI'!$K$60:$K$65</c:f>
              <c:numCache>
                <c:formatCode>General</c:formatCode>
                <c:ptCount val="6"/>
                <c:pt idx="0">
                  <c:v>1500</c:v>
                </c:pt>
                <c:pt idx="1">
                  <c:v>3000</c:v>
                </c:pt>
                <c:pt idx="2">
                  <c:v>4500</c:v>
                </c:pt>
                <c:pt idx="3">
                  <c:v>6000</c:v>
                </c:pt>
                <c:pt idx="4">
                  <c:v>7500</c:v>
                </c:pt>
                <c:pt idx="5">
                  <c:v>9000</c:v>
                </c:pt>
              </c:numCache>
            </c:numRef>
          </c:xVal>
          <c:yVal>
            <c:numRef>
              <c:f>'Daten SL &amp; SI'!$L$60:$L$65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0.12</c:v>
                </c:pt>
                <c:pt idx="2">
                  <c:v>0.19</c:v>
                </c:pt>
                <c:pt idx="3">
                  <c:v>0.37</c:v>
                </c:pt>
                <c:pt idx="4">
                  <c:v>0.56000000000000005</c:v>
                </c:pt>
                <c:pt idx="5">
                  <c:v>0.89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043-4F4B-A0EC-516C96D5E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5561384"/>
        <c:axId val="426370888"/>
      </c:scatterChart>
      <c:valAx>
        <c:axId val="425561384"/>
        <c:scaling>
          <c:orientation val="minMax"/>
          <c:max val="90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370888"/>
        <c:crosses val="autoZero"/>
        <c:crossBetween val="midCat"/>
        <c:majorUnit val="1500"/>
      </c:valAx>
      <c:valAx>
        <c:axId val="4263708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5561384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69680787331985"/>
          <c:y val="0.22491387481393749"/>
          <c:w val="0.74142575732004112"/>
          <c:h val="0.5570943668468297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SI'!$M$60:$M$65</c:f>
              <c:numCache>
                <c:formatCode>General</c:formatCode>
                <c:ptCount val="6"/>
                <c:pt idx="0">
                  <c:v>1500</c:v>
                </c:pt>
                <c:pt idx="1">
                  <c:v>3000</c:v>
                </c:pt>
                <c:pt idx="2">
                  <c:v>4500</c:v>
                </c:pt>
                <c:pt idx="3">
                  <c:v>6000</c:v>
                </c:pt>
                <c:pt idx="4">
                  <c:v>7500</c:v>
                </c:pt>
                <c:pt idx="5">
                  <c:v>9000</c:v>
                </c:pt>
              </c:numCache>
            </c:numRef>
          </c:xVal>
          <c:yVal>
            <c:numRef>
              <c:f>'Daten SL &amp; SI'!$N$60:$N$65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0.12</c:v>
                </c:pt>
                <c:pt idx="2">
                  <c:v>0.19</c:v>
                </c:pt>
                <c:pt idx="3">
                  <c:v>0.36</c:v>
                </c:pt>
                <c:pt idx="4">
                  <c:v>0.55000000000000004</c:v>
                </c:pt>
                <c:pt idx="5">
                  <c:v>0.89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821E-034C-8CD7-94C79F17F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6366968"/>
        <c:axId val="426368536"/>
      </c:scatterChart>
      <c:valAx>
        <c:axId val="426366968"/>
        <c:scaling>
          <c:orientation val="minMax"/>
          <c:max val="90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368536"/>
        <c:crosses val="autoZero"/>
        <c:crossBetween val="midCat"/>
        <c:majorUnit val="1500"/>
      </c:valAx>
      <c:valAx>
        <c:axId val="42636853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366968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69680787331985"/>
          <c:y val="0.22491387481393749"/>
          <c:w val="0.74142575732004112"/>
          <c:h val="0.55709436684682978"/>
        </c:manualLayout>
      </c:layout>
      <c:scatterChart>
        <c:scatterStyle val="smoothMarker"/>
        <c:varyColors val="0"/>
        <c:ser>
          <c:idx val="0"/>
          <c:order val="0"/>
          <c:spPr>
            <a:ln w="95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'Daten SL &amp; SI'!$O$60:$O$65</c:f>
              <c:numCache>
                <c:formatCode>General</c:formatCode>
                <c:ptCount val="6"/>
                <c:pt idx="0">
                  <c:v>1500</c:v>
                </c:pt>
                <c:pt idx="1">
                  <c:v>3000</c:v>
                </c:pt>
                <c:pt idx="2">
                  <c:v>4500</c:v>
                </c:pt>
                <c:pt idx="3">
                  <c:v>6000</c:v>
                </c:pt>
                <c:pt idx="4">
                  <c:v>7500</c:v>
                </c:pt>
                <c:pt idx="5">
                  <c:v>9000</c:v>
                </c:pt>
              </c:numCache>
            </c:numRef>
          </c:xVal>
          <c:yVal>
            <c:numRef>
              <c:f>'Daten SL &amp; SI'!$P$60:$P$65</c:f>
              <c:numCache>
                <c:formatCode>0.00</c:formatCode>
                <c:ptCount val="6"/>
                <c:pt idx="0" formatCode="General">
                  <c:v>0.09</c:v>
                </c:pt>
                <c:pt idx="1">
                  <c:v>0.12</c:v>
                </c:pt>
                <c:pt idx="2">
                  <c:v>0.19</c:v>
                </c:pt>
                <c:pt idx="3">
                  <c:v>0.35</c:v>
                </c:pt>
                <c:pt idx="4">
                  <c:v>0.54</c:v>
                </c:pt>
                <c:pt idx="5">
                  <c:v>0.88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60C-1442-B830-DC514473B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6369320"/>
        <c:axId val="426365400"/>
      </c:scatterChart>
      <c:valAx>
        <c:axId val="426369320"/>
        <c:scaling>
          <c:orientation val="minMax"/>
          <c:max val="9000"/>
          <c:min val="15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365400"/>
        <c:crosses val="autoZero"/>
        <c:crossBetween val="midCat"/>
        <c:majorUnit val="1500"/>
      </c:valAx>
      <c:valAx>
        <c:axId val="4263654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26369320"/>
        <c:crosses val="autoZero"/>
        <c:crossBetween val="midCat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8056"/>
          </a:xfrm>
          <a:prstGeom prst="rect">
            <a:avLst/>
          </a:prstGeom>
        </p:spPr>
        <p:txBody>
          <a:bodyPr vert="horz" lIns="95532" tIns="47766" rIns="95532" bIns="47766" rtlCol="0"/>
          <a:lstStyle>
            <a:lvl1pPr algn="r">
              <a:defRPr sz="1300"/>
            </a:lvl1pPr>
          </a:lstStyle>
          <a:p>
            <a:fld id="{32CFB9A6-07D8-654B-9ACE-2FE734E169D7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32" tIns="47766" rIns="95532" bIns="4776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5532" tIns="47766" rIns="95532" bIns="47766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60" cy="498055"/>
          </a:xfrm>
          <a:prstGeom prst="rect">
            <a:avLst/>
          </a:prstGeom>
        </p:spPr>
        <p:txBody>
          <a:bodyPr vert="horz" lIns="95532" tIns="47766" rIns="95532" bIns="47766" rtlCol="0" anchor="b"/>
          <a:lstStyle>
            <a:lvl1pPr algn="r">
              <a:defRPr sz="1300"/>
            </a:lvl1pPr>
          </a:lstStyle>
          <a:p>
            <a:fld id="{A1BC2769-C6CC-064A-AEF5-D183B71B235F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2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2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91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53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817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79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42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306" algn="l" defTabSz="91432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214563" y="1241425"/>
            <a:ext cx="2368550" cy="3348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C2769-C6CC-064A-AEF5-D183B71B23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227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051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08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8306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49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7EA2-4382-430A-BA5B-178CD4805B9C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3696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BADBE-7529-4DEB-A967-7105F1F7F03F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6981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E091-DA11-4CB1-A256-D86D9EFAC6D4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9280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B5DD-5319-4872-8BF4-359BA7DC233D}" type="datetime1">
              <a:rPr lang="nl-BE" smtClean="0"/>
              <a:t>26/03/2020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2309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AE1F-98FC-4E5A-924E-682844212BB2}" type="datetime1">
              <a:rPr lang="nl-BE" smtClean="0"/>
              <a:t>26/03/2020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6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7CA2-EFE2-42C1-9FDE-2B3362CD273C}" type="datetime1">
              <a:rPr lang="nl-BE" smtClean="0"/>
              <a:t>26/03/2020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7232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315BA-CE5D-45CB-9D46-D9B7A3A79E4F}" type="datetime1">
              <a:rPr lang="nl-BE" smtClean="0"/>
              <a:t>26/03/2020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82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515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9E748-D692-44D4-8262-5EDAA4215143}" type="datetime1">
              <a:rPr lang="nl-BE" smtClean="0"/>
              <a:t>26/03/2020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1427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8FDB-C3E2-4441-931E-E28BA2102AC2}" type="datetime1">
              <a:rPr lang="nl-BE" smtClean="0"/>
              <a:t>26/03/2020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3231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1FA3-C990-48F4-9E4F-BF98A64677B2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6305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216B2-FB18-454C-9B13-17EEE11FC3B3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7572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983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756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1862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941668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0732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124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50191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35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81205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6404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4536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9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222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138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0571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944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642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78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DD56-FFD7-43CC-8007-D1E763367F9A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360E-CAA4-48C5-954B-BDEFBF37199F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2039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759F-B43B-4932-B846-36CF99D89090}" type="datetime1">
              <a:rPr lang="nl-BE" smtClean="0"/>
              <a:t>26/03/2020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3DDF9-9CFF-4491-AAB5-C71104CB3D49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0321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4E8DA-2AD3-41B3-A3F6-0A9122C48C3D}" type="datetimeFigureOut">
              <a:rPr lang="fr-BE" smtClean="0"/>
              <a:t>26/03/20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E6EA1-E69C-4163-A3C2-48BB5F7D3D4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59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12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98" y="962909"/>
            <a:ext cx="1911071" cy="519174"/>
          </a:xfrm>
          <a:prstGeom prst="rect">
            <a:avLst/>
          </a:prstGeom>
        </p:spPr>
      </p:pic>
      <p:sp>
        <p:nvSpPr>
          <p:cNvPr id="9" name="Rechthoek 14">
            <a:extLst>
              <a:ext uri="{FF2B5EF4-FFF2-40B4-BE49-F238E27FC236}">
                <a16:creationId xmlns="" xmlns:a16="http://schemas.microsoft.com/office/drawing/2014/main" id="{E37F7F22-1163-A549-854F-03BD9474AAA1}"/>
              </a:ext>
            </a:extLst>
          </p:cNvPr>
          <p:cNvSpPr/>
          <p:nvPr/>
        </p:nvSpPr>
        <p:spPr>
          <a:xfrm>
            <a:off x="2646058" y="959933"/>
            <a:ext cx="4261630" cy="519174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nl-NL" sz="3124" dirty="0">
                <a:latin typeface="Klavika Lt" panose="02000000000000000000" pitchFamily="50" charset="0"/>
              </a:rPr>
              <a:t>SL240 1”</a:t>
            </a:r>
            <a:endParaRPr lang="nl-NL" sz="1562" dirty="0">
              <a:latin typeface="Klavika Lt" panose="02000000000000000000" pitchFamily="50" charset="0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="" xmlns:a16="http://schemas.microsoft.com/office/drawing/2014/main" id="{81115868-34EE-7E46-9426-192C737AFE4D}"/>
              </a:ext>
            </a:extLst>
          </p:cNvPr>
          <p:cNvSpPr/>
          <p:nvPr/>
        </p:nvSpPr>
        <p:spPr>
          <a:xfrm>
            <a:off x="749930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4" name="Rechthoek 13">
            <a:extLst>
              <a:ext uri="{FF2B5EF4-FFF2-40B4-BE49-F238E27FC236}">
                <a16:creationId xmlns="" xmlns:a16="http://schemas.microsoft.com/office/drawing/2014/main" id="{E918EAC2-3370-9447-975D-BF9E9300D1D2}"/>
              </a:ext>
            </a:extLst>
          </p:cNvPr>
          <p:cNvSpPr/>
          <p:nvPr/>
        </p:nvSpPr>
        <p:spPr>
          <a:xfrm>
            <a:off x="3842454" y="2326786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5" name="Rechthoek 14">
            <a:extLst>
              <a:ext uri="{FF2B5EF4-FFF2-40B4-BE49-F238E27FC236}">
                <a16:creationId xmlns="" xmlns:a16="http://schemas.microsoft.com/office/drawing/2014/main" id="{34EE8F4A-6BE1-1249-8671-167D2D42A9F3}"/>
              </a:ext>
            </a:extLst>
          </p:cNvPr>
          <p:cNvSpPr/>
          <p:nvPr/>
        </p:nvSpPr>
        <p:spPr>
          <a:xfrm>
            <a:off x="747427" y="403814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6" name="Rechthoek 15">
            <a:extLst>
              <a:ext uri="{FF2B5EF4-FFF2-40B4-BE49-F238E27FC236}">
                <a16:creationId xmlns="" xmlns:a16="http://schemas.microsoft.com/office/drawing/2014/main" id="{F25FFA90-4175-354E-A426-C5298132EBD6}"/>
              </a:ext>
            </a:extLst>
          </p:cNvPr>
          <p:cNvSpPr/>
          <p:nvPr/>
        </p:nvSpPr>
        <p:spPr>
          <a:xfrm>
            <a:off x="3842454" y="402750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7" name="Rechthoek 16">
            <a:extLst>
              <a:ext uri="{FF2B5EF4-FFF2-40B4-BE49-F238E27FC236}">
                <a16:creationId xmlns="" xmlns:a16="http://schemas.microsoft.com/office/drawing/2014/main" id="{27A97A75-87F9-5842-ADB1-199AB98BE305}"/>
              </a:ext>
            </a:extLst>
          </p:cNvPr>
          <p:cNvSpPr/>
          <p:nvPr/>
        </p:nvSpPr>
        <p:spPr>
          <a:xfrm>
            <a:off x="749930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18" name="Rechthoek 17">
            <a:extLst>
              <a:ext uri="{FF2B5EF4-FFF2-40B4-BE49-F238E27FC236}">
                <a16:creationId xmlns="" xmlns:a16="http://schemas.microsoft.com/office/drawing/2014/main" id="{CF758FA5-8E03-1D4A-B41E-0736F452DBBD}"/>
              </a:ext>
            </a:extLst>
          </p:cNvPr>
          <p:cNvSpPr/>
          <p:nvPr/>
        </p:nvSpPr>
        <p:spPr>
          <a:xfrm>
            <a:off x="3842454" y="5733221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26" name="Rechthoekige driehoek 25">
            <a:extLst>
              <a:ext uri="{FF2B5EF4-FFF2-40B4-BE49-F238E27FC236}">
                <a16:creationId xmlns="" xmlns:a16="http://schemas.microsoft.com/office/drawing/2014/main" id="{20223AAC-965D-EB43-B0D7-DBCDDB579D73}"/>
              </a:ext>
            </a:extLst>
          </p:cNvPr>
          <p:cNvSpPr/>
          <p:nvPr/>
        </p:nvSpPr>
        <p:spPr>
          <a:xfrm>
            <a:off x="3850418" y="3429529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27" name="Rechthoekige driehoek 26">
            <a:extLst>
              <a:ext uri="{FF2B5EF4-FFF2-40B4-BE49-F238E27FC236}">
                <a16:creationId xmlns="" xmlns:a16="http://schemas.microsoft.com/office/drawing/2014/main" id="{DD762530-CE80-3A42-8444-C93EC9E4BF9D}"/>
              </a:ext>
            </a:extLst>
          </p:cNvPr>
          <p:cNvSpPr/>
          <p:nvPr/>
        </p:nvSpPr>
        <p:spPr>
          <a:xfrm>
            <a:off x="760715" y="5139217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8" name="Rechthoekige driehoek 27">
            <a:extLst>
              <a:ext uri="{FF2B5EF4-FFF2-40B4-BE49-F238E27FC236}">
                <a16:creationId xmlns="" xmlns:a16="http://schemas.microsoft.com/office/drawing/2014/main" id="{243D51D9-CF41-F149-A717-666854CF5ACA}"/>
              </a:ext>
            </a:extLst>
          </p:cNvPr>
          <p:cNvSpPr/>
          <p:nvPr/>
        </p:nvSpPr>
        <p:spPr>
          <a:xfrm>
            <a:off x="3851591" y="513819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29" name="Rechthoekige driehoek 28">
            <a:extLst>
              <a:ext uri="{FF2B5EF4-FFF2-40B4-BE49-F238E27FC236}">
                <a16:creationId xmlns="" xmlns:a16="http://schemas.microsoft.com/office/drawing/2014/main" id="{761D1E02-34BC-2847-8F24-D16B30EDE71A}"/>
              </a:ext>
            </a:extLst>
          </p:cNvPr>
          <p:cNvSpPr/>
          <p:nvPr/>
        </p:nvSpPr>
        <p:spPr>
          <a:xfrm>
            <a:off x="749933" y="6838295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781" b="1" dirty="0">
              <a:latin typeface="Arial Narrow" panose="020B0606020202030204" pitchFamily="34" charset="0"/>
            </a:endParaRPr>
          </a:p>
        </p:txBody>
      </p:sp>
      <p:sp>
        <p:nvSpPr>
          <p:cNvPr id="31" name="Rechthoekige driehoek 30">
            <a:extLst>
              <a:ext uri="{FF2B5EF4-FFF2-40B4-BE49-F238E27FC236}">
                <a16:creationId xmlns="" xmlns:a16="http://schemas.microsoft.com/office/drawing/2014/main" id="{688A2E3C-C229-B143-AC3F-ACA18E6FD975}"/>
              </a:ext>
            </a:extLst>
          </p:cNvPr>
          <p:cNvSpPr/>
          <p:nvPr/>
        </p:nvSpPr>
        <p:spPr>
          <a:xfrm>
            <a:off x="3842460" y="6835771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5" name="Rechthoekige driehoek 24">
            <a:extLst>
              <a:ext uri="{FF2B5EF4-FFF2-40B4-BE49-F238E27FC236}">
                <a16:creationId xmlns="" xmlns:a16="http://schemas.microsoft.com/office/drawing/2014/main" id="{6E66F445-DC8B-6B4E-AA3E-2D8161BC2AC8}"/>
              </a:ext>
            </a:extLst>
          </p:cNvPr>
          <p:cNvSpPr/>
          <p:nvPr/>
        </p:nvSpPr>
        <p:spPr>
          <a:xfrm>
            <a:off x="759007" y="3428814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94" b="1" dirty="0">
              <a:latin typeface="Klavika" panose="02000000000000000000" pitchFamily="2" charset="0"/>
            </a:endParaRPr>
          </a:p>
        </p:txBody>
      </p:sp>
      <p:sp>
        <p:nvSpPr>
          <p:cNvPr id="37" name="Tekstvak 36">
            <a:extLst>
              <a:ext uri="{FF2B5EF4-FFF2-40B4-BE49-F238E27FC236}">
                <a16:creationId xmlns="" xmlns:a16="http://schemas.microsoft.com/office/drawing/2014/main" id="{78168E8F-B2E0-3A42-9A1D-71394A4BDB8D}"/>
              </a:ext>
            </a:extLst>
          </p:cNvPr>
          <p:cNvSpPr txBox="1"/>
          <p:nvPr/>
        </p:nvSpPr>
        <p:spPr>
          <a:xfrm>
            <a:off x="595053" y="1677948"/>
            <a:ext cx="6308546" cy="573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62" dirty="0">
                <a:latin typeface="Klavika Lt" panose="02000000000000000000" pitchFamily="50" charset="0"/>
              </a:rPr>
              <a:t>Perte de charge</a:t>
            </a:r>
            <a:r>
              <a:rPr lang="nl-BE" sz="1562" dirty="0">
                <a:latin typeface="Klavika Lt" panose="02000000000000000000" pitchFamily="50" charset="0"/>
              </a:rPr>
              <a:t> - drukverlies - </a:t>
            </a:r>
            <a:r>
              <a:rPr lang="nl-BE" sz="1562" dirty="0" err="1">
                <a:latin typeface="Klavika Lt" panose="02000000000000000000" pitchFamily="50" charset="0"/>
              </a:rPr>
              <a:t>Druckverlust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en-IE" sz="1562" dirty="0">
                <a:latin typeface="Klavika Lt" panose="02000000000000000000" pitchFamily="50" charset="0"/>
              </a:rPr>
              <a:t>pressure drop </a:t>
            </a:r>
            <a:r>
              <a:rPr lang="nl-BE" sz="1562" dirty="0">
                <a:latin typeface="Klavika Lt" panose="02000000000000000000" pitchFamily="50" charset="0"/>
              </a:rPr>
              <a:t>-</a:t>
            </a:r>
          </a:p>
          <a:p>
            <a:pPr algn="ctr"/>
            <a:r>
              <a:rPr lang="es-ES" sz="1562" dirty="0">
                <a:latin typeface="Klavika Lt" panose="02000000000000000000" pitchFamily="50" charset="0"/>
              </a:rPr>
              <a:t>pérdida de carga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pl-PL" sz="1562" dirty="0">
                <a:latin typeface="Klavika Lt" panose="02000000000000000000" pitchFamily="50" charset="0"/>
              </a:rPr>
              <a:t>spadek ciśnienia </a:t>
            </a:r>
            <a:r>
              <a:rPr lang="nl-BE" sz="1562" dirty="0">
                <a:latin typeface="Klavika Lt" panose="02000000000000000000" pitchFamily="50" charset="0"/>
              </a:rPr>
              <a:t>- </a:t>
            </a:r>
            <a:r>
              <a:rPr lang="ru-RU" sz="1562" dirty="0"/>
              <a:t>Потеря давления</a:t>
            </a:r>
            <a:r>
              <a:rPr lang="nl-BE" sz="1562" dirty="0">
                <a:latin typeface="Klavika Lt" panose="02000000000000000000" pitchFamily="50" charset="0"/>
              </a:rPr>
              <a:t> - </a:t>
            </a:r>
            <a:r>
              <a:rPr lang="pt-PT" sz="1562" dirty="0">
                <a:latin typeface="Klavika Lt" panose="02000000000000000000" pitchFamily="50" charset="0"/>
              </a:rPr>
              <a:t>perda de carga</a:t>
            </a:r>
            <a:endParaRPr lang="nl-BE" sz="1562" dirty="0">
              <a:latin typeface="Klavika Lt" panose="02000000000000000000" pitchFamily="50" charset="0"/>
            </a:endParaRPr>
          </a:p>
        </p:txBody>
      </p:sp>
      <p:sp>
        <p:nvSpPr>
          <p:cNvPr id="30" name="Rechthoek 29">
            <a:extLst>
              <a:ext uri="{FF2B5EF4-FFF2-40B4-BE49-F238E27FC236}">
                <a16:creationId xmlns="" xmlns:a16="http://schemas.microsoft.com/office/drawing/2014/main" id="{91F8081D-9BE0-FC41-A3D1-416029BC31D8}"/>
              </a:ext>
            </a:extLst>
          </p:cNvPr>
          <p:cNvSpPr/>
          <p:nvPr/>
        </p:nvSpPr>
        <p:spPr>
          <a:xfrm>
            <a:off x="749930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2" name="Rechthoek 31">
            <a:extLst>
              <a:ext uri="{FF2B5EF4-FFF2-40B4-BE49-F238E27FC236}">
                <a16:creationId xmlns="" xmlns:a16="http://schemas.microsoft.com/office/drawing/2014/main" id="{E9F3CE32-CC2A-6D4D-ABF9-1212279DB6EC}"/>
              </a:ext>
            </a:extLst>
          </p:cNvPr>
          <p:cNvSpPr/>
          <p:nvPr/>
        </p:nvSpPr>
        <p:spPr>
          <a:xfrm>
            <a:off x="3842454" y="7435365"/>
            <a:ext cx="2967573" cy="1561880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562"/>
          </a:p>
        </p:txBody>
      </p:sp>
      <p:sp>
        <p:nvSpPr>
          <p:cNvPr id="33" name="Rechthoekige driehoek 32">
            <a:extLst>
              <a:ext uri="{FF2B5EF4-FFF2-40B4-BE49-F238E27FC236}">
                <a16:creationId xmlns="" xmlns:a16="http://schemas.microsoft.com/office/drawing/2014/main" id="{A40F0482-3EA9-4046-824C-1E97300AE843}"/>
              </a:ext>
            </a:extLst>
          </p:cNvPr>
          <p:cNvSpPr/>
          <p:nvPr/>
        </p:nvSpPr>
        <p:spPr>
          <a:xfrm>
            <a:off x="760372" y="8536990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35" name="Rechthoekige driehoek 34">
            <a:extLst>
              <a:ext uri="{FF2B5EF4-FFF2-40B4-BE49-F238E27FC236}">
                <a16:creationId xmlns="" xmlns:a16="http://schemas.microsoft.com/office/drawing/2014/main" id="{0DADFB5A-1AFD-104A-B5B8-CD63E226FFAB}"/>
              </a:ext>
            </a:extLst>
          </p:cNvPr>
          <p:cNvSpPr/>
          <p:nvPr/>
        </p:nvSpPr>
        <p:spPr>
          <a:xfrm>
            <a:off x="3842460" y="8537916"/>
            <a:ext cx="449182" cy="449182"/>
          </a:xfrm>
          <a:prstGeom prst="rtTriangl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endParaRPr lang="nl-BE" sz="607" b="1" dirty="0"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28771" y="3686996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1µm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809393" y="3683339"/>
            <a:ext cx="436338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5µm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3136" y="5398001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10µm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85283" y="538543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25µm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99326" y="7086574"/>
            <a:ext cx="503664" cy="25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041" b="1" dirty="0">
                <a:solidFill>
                  <a:schemeClr val="bg1"/>
                </a:solidFill>
              </a:rPr>
              <a:t>50µm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81917" y="7109575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100µm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4074" y="8813159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150µm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82158" y="8800060"/>
            <a:ext cx="505267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b="1" dirty="0">
                <a:solidFill>
                  <a:schemeClr val="bg1"/>
                </a:solidFill>
              </a:rPr>
              <a:t>300µm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3431871" y="273795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038229" y="368228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3432587" y="4442449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038946" y="538678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428886" y="6138415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035246" y="7082747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3436748" y="784524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43108" y="8789578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0" name="TextBox 59"/>
          <p:cNvSpPr txBox="1"/>
          <p:nvPr/>
        </p:nvSpPr>
        <p:spPr>
          <a:xfrm rot="16200000">
            <a:off x="338383" y="2737231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944743" y="3681569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2" name="TextBox 61"/>
          <p:cNvSpPr txBox="1"/>
          <p:nvPr/>
        </p:nvSpPr>
        <p:spPr>
          <a:xfrm rot="16200000">
            <a:off x="339100" y="4441726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45460" y="5386065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4" name="TextBox 63"/>
          <p:cNvSpPr txBox="1"/>
          <p:nvPr/>
        </p:nvSpPr>
        <p:spPr>
          <a:xfrm rot="16200000">
            <a:off x="335399" y="613769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41759" y="7082031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343261" y="7844523"/>
            <a:ext cx="105670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pressure drop (bar)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949620" y="8788862"/>
            <a:ext cx="635110" cy="2258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868" dirty="0"/>
              <a:t>flow (L/H)</a:t>
            </a:r>
          </a:p>
        </p:txBody>
      </p:sp>
      <p:graphicFrame>
        <p:nvGraphicFramePr>
          <p:cNvPr id="47" name="Diagramm 1">
            <a:extLst>
              <a:ext uri="{FF2B5EF4-FFF2-40B4-BE49-F238E27FC236}">
                <a16:creationId xmlns="" xmlns:a16="http://schemas.microsoft.com/office/drawing/2014/main" id="{00000000-0008-0000-1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716714"/>
              </p:ext>
            </p:extLst>
          </p:nvPr>
        </p:nvGraphicFramePr>
        <p:xfrm>
          <a:off x="876121" y="1992853"/>
          <a:ext cx="2866290" cy="191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8" name="Diagramm 1">
            <a:extLst>
              <a:ext uri="{FF2B5EF4-FFF2-40B4-BE49-F238E27FC236}">
                <a16:creationId xmlns="" xmlns:a16="http://schemas.microsoft.com/office/drawing/2014/main" id="{00000000-0008-0000-1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46416"/>
              </p:ext>
            </p:extLst>
          </p:nvPr>
        </p:nvGraphicFramePr>
        <p:xfrm>
          <a:off x="3870830" y="1981166"/>
          <a:ext cx="2967080" cy="198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9" name="Diagramm 2">
            <a:extLst>
              <a:ext uri="{FF2B5EF4-FFF2-40B4-BE49-F238E27FC236}">
                <a16:creationId xmlns="" xmlns:a16="http://schemas.microsoft.com/office/drawing/2014/main" id="{00000000-0008-0000-1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2294415"/>
              </p:ext>
            </p:extLst>
          </p:nvPr>
        </p:nvGraphicFramePr>
        <p:xfrm>
          <a:off x="756871" y="3678472"/>
          <a:ext cx="3004357" cy="1986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0" name="Diagramm 7">
            <a:extLst>
              <a:ext uri="{FF2B5EF4-FFF2-40B4-BE49-F238E27FC236}">
                <a16:creationId xmlns="" xmlns:a16="http://schemas.microsoft.com/office/drawing/2014/main" id="{00000000-0008-0000-1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0892119"/>
              </p:ext>
            </p:extLst>
          </p:nvPr>
        </p:nvGraphicFramePr>
        <p:xfrm>
          <a:off x="3900101" y="3710076"/>
          <a:ext cx="2931475" cy="1948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1" name="Diagramm 9">
            <a:extLst>
              <a:ext uri="{FF2B5EF4-FFF2-40B4-BE49-F238E27FC236}">
                <a16:creationId xmlns="" xmlns:a16="http://schemas.microsoft.com/office/drawing/2014/main" id="{00000000-0008-0000-12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730781"/>
              </p:ext>
            </p:extLst>
          </p:nvPr>
        </p:nvGraphicFramePr>
        <p:xfrm>
          <a:off x="819446" y="5380885"/>
          <a:ext cx="2921025" cy="202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2" name="Diagramm 5">
            <a:extLst>
              <a:ext uri="{FF2B5EF4-FFF2-40B4-BE49-F238E27FC236}">
                <a16:creationId xmlns="" xmlns:a16="http://schemas.microsoft.com/office/drawing/2014/main" id="{00000000-0008-0000-1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3275779"/>
              </p:ext>
            </p:extLst>
          </p:nvPr>
        </p:nvGraphicFramePr>
        <p:xfrm>
          <a:off x="4007389" y="5423280"/>
          <a:ext cx="2814075" cy="194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8" name="Diagramm 7">
            <a:extLst>
              <a:ext uri="{FF2B5EF4-FFF2-40B4-BE49-F238E27FC236}">
                <a16:creationId xmlns="" xmlns:a16="http://schemas.microsoft.com/office/drawing/2014/main" id="{00000000-0008-0000-1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318330"/>
              </p:ext>
            </p:extLst>
          </p:nvPr>
        </p:nvGraphicFramePr>
        <p:xfrm>
          <a:off x="800557" y="7083062"/>
          <a:ext cx="2961430" cy="199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69" name="Diagramm 8">
            <a:extLst>
              <a:ext uri="{FF2B5EF4-FFF2-40B4-BE49-F238E27FC236}">
                <a16:creationId xmlns="" xmlns:a16="http://schemas.microsoft.com/office/drawing/2014/main" id="{00000000-0008-0000-1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575841"/>
              </p:ext>
            </p:extLst>
          </p:nvPr>
        </p:nvGraphicFramePr>
        <p:xfrm>
          <a:off x="3993291" y="7110046"/>
          <a:ext cx="2815858" cy="1963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pic>
        <p:nvPicPr>
          <p:cNvPr id="70" name="Image 6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49" y="9309509"/>
            <a:ext cx="1312420" cy="499645"/>
          </a:xfrm>
          <a:prstGeom prst="rect">
            <a:avLst/>
          </a:prstGeom>
        </p:spPr>
      </p:pic>
      <p:sp>
        <p:nvSpPr>
          <p:cNvPr id="72" name="Textfeld 14"/>
          <p:cNvSpPr txBox="1"/>
          <p:nvPr/>
        </p:nvSpPr>
        <p:spPr>
          <a:xfrm>
            <a:off x="2421459" y="9399092"/>
            <a:ext cx="4638192" cy="332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8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Hochstrasse</a:t>
            </a:r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 104d          	Tel. +32(0)87 59 83 30	www.cintropur.com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  <a:p>
            <a:r>
              <a:rPr lang="de-DE" sz="781" dirty="0">
                <a:solidFill>
                  <a:schemeClr val="tx1">
                    <a:lumMod val="50000"/>
                    <a:lumOff val="50000"/>
                  </a:schemeClr>
                </a:solidFill>
                <a:latin typeface="Klavika Lt" panose="02000000000000000000" pitchFamily="50" charset="0"/>
              </a:rPr>
              <a:t>B-4700 Eupen		Fax +32(0)87 59 84 40	info@cintropur.com</a:t>
            </a:r>
            <a:endParaRPr lang="fr-BE" sz="781" dirty="0">
              <a:solidFill>
                <a:schemeClr val="tx1">
                  <a:lumMod val="50000"/>
                  <a:lumOff val="50000"/>
                </a:schemeClr>
              </a:solidFill>
              <a:latin typeface="Klavika Lt" panose="02000000000000000000" pitchFamily="50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3DDF9-9CFF-4491-AAB5-C71104CB3D49}" type="slidenum">
              <a:rPr lang="nl-BE" smtClean="0"/>
              <a:t>1</a:t>
            </a:fld>
            <a:endParaRPr lang="nl-BE"/>
          </a:p>
        </p:txBody>
      </p:sp>
      <p:sp>
        <p:nvSpPr>
          <p:cNvPr id="71" name="ZoneTexte 70"/>
          <p:cNvSpPr txBox="1"/>
          <p:nvPr/>
        </p:nvSpPr>
        <p:spPr>
          <a:xfrm>
            <a:off x="5977118" y="9198795"/>
            <a:ext cx="833883" cy="21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781" dirty="0">
                <a:latin typeface="Klavika Lt" panose="02000000000000000000" pitchFamily="50" charset="0"/>
              </a:rPr>
              <a:t>Version </a:t>
            </a:r>
            <a:r>
              <a:rPr lang="fr-BE" sz="781" dirty="0" smtClean="0">
                <a:latin typeface="Klavika Lt" panose="02000000000000000000" pitchFamily="50" charset="0"/>
              </a:rPr>
              <a:t>01.2020</a:t>
            </a:r>
            <a:endParaRPr lang="fr-BE" sz="781" dirty="0">
              <a:latin typeface="Klavika Lt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5719</TotalTime>
  <Words>113</Words>
  <Application>Microsoft Office PowerPoint</Application>
  <PresentationFormat>Personnalisé</PresentationFormat>
  <Paragraphs>32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Klavika</vt:lpstr>
      <vt:lpstr>Klavika Lt</vt:lpstr>
      <vt:lpstr>1_Conception personnalisée</vt:lpstr>
      <vt:lpstr>Office Theme</vt:lpstr>
      <vt:lpstr>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den Bruele Jo</dc:creator>
  <cp:lastModifiedBy>Germain Christine</cp:lastModifiedBy>
  <cp:revision>295</cp:revision>
  <cp:lastPrinted>2020-01-07T11:18:14Z</cp:lastPrinted>
  <dcterms:created xsi:type="dcterms:W3CDTF">2017-10-18T16:41:41Z</dcterms:created>
  <dcterms:modified xsi:type="dcterms:W3CDTF">2020-03-26T08:20:09Z</dcterms:modified>
</cp:coreProperties>
</file>